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59" r:id="rId2"/>
    <p:sldMasterId id="2147483664" r:id="rId3"/>
    <p:sldMasterId id="2147483828" r:id="rId4"/>
    <p:sldMasterId id="2147483838" r:id="rId5"/>
  </p:sldMasterIdLst>
  <p:notesMasterIdLst>
    <p:notesMasterId r:id="rId35"/>
  </p:notesMasterIdLst>
  <p:handoutMasterIdLst>
    <p:handoutMasterId r:id="rId36"/>
  </p:handoutMasterIdLst>
  <p:sldIdLst>
    <p:sldId id="257" r:id="rId6"/>
    <p:sldId id="462" r:id="rId7"/>
    <p:sldId id="497" r:id="rId8"/>
    <p:sldId id="463" r:id="rId9"/>
    <p:sldId id="503" r:id="rId10"/>
    <p:sldId id="458" r:id="rId11"/>
    <p:sldId id="468" r:id="rId12"/>
    <p:sldId id="473" r:id="rId13"/>
    <p:sldId id="469" r:id="rId14"/>
    <p:sldId id="471" r:id="rId15"/>
    <p:sldId id="500" r:id="rId16"/>
    <p:sldId id="470" r:id="rId17"/>
    <p:sldId id="472" r:id="rId18"/>
    <p:sldId id="474" r:id="rId19"/>
    <p:sldId id="475" r:id="rId20"/>
    <p:sldId id="479" r:id="rId21"/>
    <p:sldId id="485" r:id="rId22"/>
    <p:sldId id="488" r:id="rId23"/>
    <p:sldId id="489" r:id="rId24"/>
    <p:sldId id="498" r:id="rId25"/>
    <p:sldId id="487" r:id="rId26"/>
    <p:sldId id="494" r:id="rId27"/>
    <p:sldId id="491" r:id="rId28"/>
    <p:sldId id="493" r:id="rId29"/>
    <p:sldId id="492" r:id="rId30"/>
    <p:sldId id="502" r:id="rId31"/>
    <p:sldId id="499" r:id="rId32"/>
    <p:sldId id="270" r:id="rId33"/>
    <p:sldId id="501" r:id="rId3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 yadav" initials="py" lastIdx="3" clrIdx="0">
    <p:extLst>
      <p:ext uri="{19B8F6BF-5375-455C-9EA6-DF929625EA0E}">
        <p15:presenceInfo xmlns:p15="http://schemas.microsoft.com/office/powerpoint/2012/main" userId="9cb5103395bde1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877D"/>
    <a:srgbClr val="FF0000"/>
    <a:srgbClr val="FF3300"/>
    <a:srgbClr val="0DD2D9"/>
    <a:srgbClr val="00FF00"/>
    <a:srgbClr val="511313"/>
    <a:srgbClr val="008000"/>
    <a:srgbClr val="006600"/>
    <a:srgbClr val="EEB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57" autoAdjust="0"/>
    <p:restoredTop sz="93784" autoAdjust="0"/>
  </p:normalViewPr>
  <p:slideViewPr>
    <p:cSldViewPr showGuides="1">
      <p:cViewPr varScale="1">
        <p:scale>
          <a:sx n="129" d="100"/>
          <a:sy n="129" d="100"/>
        </p:scale>
        <p:origin x="664" y="192"/>
      </p:cViewPr>
      <p:guideLst>
        <p:guide orient="horz" pos="1847"/>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360"/>
    </p:cViewPr>
  </p:sorterViewPr>
  <p:notesViewPr>
    <p:cSldViewPr showGuides="1">
      <p:cViewPr varScale="1">
        <p:scale>
          <a:sx n="60" d="100"/>
          <a:sy n="60" d="100"/>
        </p:scale>
        <p:origin x="2484" y="4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E1E857-FA80-42FD-B162-41B2A2E1E1C0}" type="datetimeFigureOut">
              <a:rPr lang="ko-KR" altLang="en-US" smtClean="0"/>
              <a:t>2020. 9. 26.</a:t>
            </a:fld>
            <a:endParaRPr lang="ko-KR"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45F6BE-D3C4-49DD-B713-542D433C8B00}" type="slidenum">
              <a:rPr lang="ko-KR" altLang="en-US" smtClean="0"/>
              <a:t>‹#›</a:t>
            </a:fld>
            <a:endParaRPr lang="ko-KR" altLang="en-US" dirty="0"/>
          </a:p>
        </p:txBody>
      </p:sp>
    </p:spTree>
    <p:extLst>
      <p:ext uri="{BB962C8B-B14F-4D97-AF65-F5344CB8AC3E}">
        <p14:creationId xmlns:p14="http://schemas.microsoft.com/office/powerpoint/2010/main" val="3625008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3F161-EA16-4540-AD6C-54BDB9687A6A}" type="datetimeFigureOut">
              <a:rPr lang="ko-KR" altLang="en-US" smtClean="0"/>
              <a:t>2020. 9. 26.</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AAE9C2-5881-4A10-94B1-2302DB8795F8}" type="slidenum">
              <a:rPr lang="ko-KR" altLang="en-US" smtClean="0"/>
              <a:t>‹#›</a:t>
            </a:fld>
            <a:endParaRPr lang="ko-KR" altLang="en-US" dirty="0"/>
          </a:p>
        </p:txBody>
      </p:sp>
    </p:spTree>
    <p:extLst>
      <p:ext uri="{BB962C8B-B14F-4D97-AF65-F5344CB8AC3E}">
        <p14:creationId xmlns:p14="http://schemas.microsoft.com/office/powerpoint/2010/main" val="50335972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fkaZiACUb5w"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photos/fkaZiACUb5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photos/fkaZiACUb5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 </a:t>
            </a:r>
            <a:r>
              <a:rPr lang="en-US" dirty="0">
                <a:hlinkClick r:id="rId3"/>
              </a:rPr>
              <a:t>https://unsplash.com/photos/fkaZiACUb5w</a:t>
            </a:r>
            <a:endParaRPr lang="en-US" dirty="0"/>
          </a:p>
        </p:txBody>
      </p:sp>
      <p:sp>
        <p:nvSpPr>
          <p:cNvPr id="4" name="Slide Number Placeholder 3"/>
          <p:cNvSpPr>
            <a:spLocks noGrp="1"/>
          </p:cNvSpPr>
          <p:nvPr>
            <p:ph type="sldNum" sz="quarter" idx="5"/>
          </p:nvPr>
        </p:nvSpPr>
        <p:spPr/>
        <p:txBody>
          <a:bodyPr/>
          <a:lstStyle/>
          <a:p>
            <a:fld id="{5082CB58-14DB-4D82-8B9D-F1DBBA7A975C}" type="slidenum">
              <a:rPr lang="en-US" smtClean="0"/>
              <a:t>2</a:t>
            </a:fld>
            <a:endParaRPr lang="en-US" dirty="0"/>
          </a:p>
        </p:txBody>
      </p:sp>
    </p:spTree>
    <p:extLst>
      <p:ext uri="{BB962C8B-B14F-4D97-AF65-F5344CB8AC3E}">
        <p14:creationId xmlns:p14="http://schemas.microsoft.com/office/powerpoint/2010/main" val="66967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 </a:t>
            </a:r>
            <a:r>
              <a:rPr lang="en-US" dirty="0">
                <a:hlinkClick r:id="rId3"/>
              </a:rPr>
              <a:t>https://unsplash.com/photos/fkaZiACUb5w</a:t>
            </a:r>
            <a:endParaRPr lang="en-US" dirty="0"/>
          </a:p>
        </p:txBody>
      </p:sp>
      <p:sp>
        <p:nvSpPr>
          <p:cNvPr id="4" name="Slide Number Placeholder 3"/>
          <p:cNvSpPr>
            <a:spLocks noGrp="1"/>
          </p:cNvSpPr>
          <p:nvPr>
            <p:ph type="sldNum" sz="quarter" idx="5"/>
          </p:nvPr>
        </p:nvSpPr>
        <p:spPr/>
        <p:txBody>
          <a:bodyPr/>
          <a:lstStyle/>
          <a:p>
            <a:fld id="{5082CB58-14DB-4D82-8B9D-F1DBBA7A975C}" type="slidenum">
              <a:rPr lang="en-US" smtClean="0"/>
              <a:t>3</a:t>
            </a:fld>
            <a:endParaRPr lang="en-US" dirty="0"/>
          </a:p>
        </p:txBody>
      </p:sp>
    </p:spTree>
    <p:extLst>
      <p:ext uri="{BB962C8B-B14F-4D97-AF65-F5344CB8AC3E}">
        <p14:creationId xmlns:p14="http://schemas.microsoft.com/office/powerpoint/2010/main" val="209832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 </a:t>
            </a:r>
            <a:r>
              <a:rPr lang="en-US" dirty="0">
                <a:hlinkClick r:id="rId3"/>
              </a:rPr>
              <a:t>https://unsplash.com/photos/fkaZiACUb5w</a:t>
            </a:r>
            <a:endParaRPr lang="en-US" dirty="0"/>
          </a:p>
        </p:txBody>
      </p:sp>
      <p:sp>
        <p:nvSpPr>
          <p:cNvPr id="4" name="Slide Number Placeholder 3"/>
          <p:cNvSpPr>
            <a:spLocks noGrp="1"/>
          </p:cNvSpPr>
          <p:nvPr>
            <p:ph type="sldNum" sz="quarter" idx="5"/>
          </p:nvPr>
        </p:nvSpPr>
        <p:spPr/>
        <p:txBody>
          <a:bodyPr/>
          <a:lstStyle/>
          <a:p>
            <a:fld id="{5082CB58-14DB-4D82-8B9D-F1DBBA7A975C}" type="slidenum">
              <a:rPr lang="en-US" smtClean="0"/>
              <a:t>4</a:t>
            </a:fld>
            <a:endParaRPr lang="en-US" dirty="0"/>
          </a:p>
        </p:txBody>
      </p:sp>
    </p:spTree>
    <p:extLst>
      <p:ext uri="{BB962C8B-B14F-4D97-AF65-F5344CB8AC3E}">
        <p14:creationId xmlns:p14="http://schemas.microsoft.com/office/powerpoint/2010/main" val="16867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4" name="Rectangle 3"/>
          <p:cNvSpPr/>
          <p:nvPr userDrawn="1"/>
        </p:nvSpPr>
        <p:spPr>
          <a:xfrm>
            <a:off x="-1" y="3003550"/>
            <a:ext cx="9144001" cy="2139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Picture Placeholder 2"/>
          <p:cNvSpPr>
            <a:spLocks noGrp="1"/>
          </p:cNvSpPr>
          <p:nvPr>
            <p:ph type="pic" idx="1" hasCustomPrompt="1"/>
          </p:nvPr>
        </p:nvSpPr>
        <p:spPr>
          <a:xfrm>
            <a:off x="755576" y="2157550"/>
            <a:ext cx="1692000" cy="1692000"/>
          </a:xfrm>
          <a:prstGeom prst="ellipse">
            <a:avLst/>
          </a:prstGeom>
          <a:solidFill>
            <a:schemeClr val="bg1">
              <a:lumMod val="95000"/>
            </a:schemeClr>
          </a:solidFill>
          <a:ln w="50800">
            <a:solidFill>
              <a:schemeClr val="accent1"/>
            </a:solidFill>
          </a:ln>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itle 1"/>
          <p:cNvSpPr>
            <a:spLocks noGrp="1"/>
          </p:cNvSpPr>
          <p:nvPr>
            <p:ph type="title" hasCustomPrompt="1"/>
          </p:nvPr>
        </p:nvSpPr>
        <p:spPr>
          <a:xfrm>
            <a:off x="0" y="51471"/>
            <a:ext cx="9144000" cy="648071"/>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6" name="Text Placeholder 9">
            <a:extLst>
              <a:ext uri="{FF2B5EF4-FFF2-40B4-BE49-F238E27FC236}">
                <a16:creationId xmlns:a16="http://schemas.microsoft.com/office/drawing/2014/main" id="{AAFCF31D-C6CE-4C4C-AE5A-2A4429FEF277}"/>
              </a:ext>
            </a:extLst>
          </p:cNvPr>
          <p:cNvSpPr>
            <a:spLocks noGrp="1"/>
          </p:cNvSpPr>
          <p:nvPr>
            <p:ph type="body" sz="quarter" idx="12" hasCustomPrompt="1"/>
          </p:nvPr>
        </p:nvSpPr>
        <p:spPr>
          <a:xfrm>
            <a:off x="-1" y="699566"/>
            <a:ext cx="9143999" cy="216000"/>
          </a:xfrm>
          <a:prstGeom prst="rect">
            <a:avLst/>
          </a:prstGeom>
        </p:spPr>
        <p:txBody>
          <a:bodyPr lIns="108000" anchor="ctr"/>
          <a:lstStyle>
            <a:lvl1pPr marL="0" indent="0" algn="ctr">
              <a:buNone/>
              <a:defRPr sz="1200" b="0" baseline="0">
                <a:solidFill>
                  <a:schemeClr val="tx1">
                    <a:lumMod val="75000"/>
                    <a:lumOff val="25000"/>
                  </a:schemeClr>
                </a:solidFill>
                <a:effectLst/>
                <a:latin typeface="+mn-lt"/>
                <a:cs typeface="Arial" pitchFamily="34" charset="0"/>
              </a:defRPr>
            </a:lvl1pPr>
          </a:lstStyle>
          <a:p>
            <a:pPr lvl="0"/>
            <a:r>
              <a:rPr lang="en-US" altLang="ko-KR" dirty="0"/>
              <a:t>This text con be replaced with your own text</a:t>
            </a:r>
            <a:endParaRPr lang="ko-KR" altLang="en-US" dirty="0"/>
          </a:p>
        </p:txBody>
      </p:sp>
    </p:spTree>
    <p:extLst>
      <p:ext uri="{BB962C8B-B14F-4D97-AF65-F5344CB8AC3E}">
        <p14:creationId xmlns:p14="http://schemas.microsoft.com/office/powerpoint/2010/main" val="1811251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2555776" y="1263998"/>
            <a:ext cx="2772000" cy="34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733752" y="1263998"/>
            <a:ext cx="1835776" cy="1728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userDrawn="1"/>
        </p:nvSpPr>
        <p:spPr>
          <a:xfrm>
            <a:off x="733752" y="2991806"/>
            <a:ext cx="1835776" cy="1728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ectangle 8"/>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3"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815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Rectangle 7"/>
          <p:cNvSpPr/>
          <p:nvPr userDrawn="1"/>
        </p:nvSpPr>
        <p:spPr>
          <a:xfrm>
            <a:off x="2411760" y="3939902"/>
            <a:ext cx="2160240" cy="12035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ectangle 8"/>
          <p:cNvSpPr/>
          <p:nvPr userDrawn="1"/>
        </p:nvSpPr>
        <p:spPr>
          <a:xfrm>
            <a:off x="4572000" y="0"/>
            <a:ext cx="2160240" cy="12035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Picture Placeholder 2"/>
          <p:cNvSpPr>
            <a:spLocks noGrp="1"/>
          </p:cNvSpPr>
          <p:nvPr>
            <p:ph type="pic" idx="1" hasCustomPrompt="1"/>
          </p:nvPr>
        </p:nvSpPr>
        <p:spPr>
          <a:xfrm>
            <a:off x="2411760" y="0"/>
            <a:ext cx="2160000" cy="39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572240" y="1183500"/>
            <a:ext cx="2160000" cy="39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42871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11" name="Rectangle 10"/>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2"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552" y="1311484"/>
            <a:ext cx="3394308" cy="3384376"/>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675616" y="1443924"/>
            <a:ext cx="3104295" cy="2135938"/>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780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0" name="Rectangle 39"/>
          <p:cNvSpPr/>
          <p:nvPr userDrawn="1"/>
        </p:nvSpPr>
        <p:spPr>
          <a:xfrm>
            <a:off x="0" y="2890433"/>
            <a:ext cx="9144000" cy="2253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Group 14"/>
          <p:cNvGrpSpPr/>
          <p:nvPr userDrawn="1"/>
        </p:nvGrpSpPr>
        <p:grpSpPr>
          <a:xfrm>
            <a:off x="920696" y="1552933"/>
            <a:ext cx="1298551" cy="2242953"/>
            <a:chOff x="2627784" y="1825002"/>
            <a:chExt cx="1198166" cy="2069560"/>
          </a:xfrm>
        </p:grpSpPr>
        <p:sp>
          <p:nvSpPr>
            <p:cNvPr id="9" name="Rounded Rectangle 8"/>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Rectangle 9"/>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1" name="Group 10"/>
            <p:cNvGrpSpPr/>
            <p:nvPr/>
          </p:nvGrpSpPr>
          <p:grpSpPr>
            <a:xfrm>
              <a:off x="3168829" y="3704452"/>
              <a:ext cx="116076" cy="127684"/>
              <a:chOff x="2453209" y="5151638"/>
              <a:chExt cx="191820" cy="211002"/>
            </a:xfrm>
          </p:grpSpPr>
          <p:sp>
            <p:nvSpPr>
              <p:cNvPr id="13" name="Oval 1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Rounded Rectangle 1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7" name="Picture Placeholder 2"/>
          <p:cNvSpPr>
            <a:spLocks noGrp="1"/>
          </p:cNvSpPr>
          <p:nvPr userDrawn="1">
            <p:ph type="pic" idx="1" hasCustomPrompt="1"/>
          </p:nvPr>
        </p:nvSpPr>
        <p:spPr>
          <a:xfrm>
            <a:off x="994588" y="1742834"/>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6" name="Group 15"/>
          <p:cNvGrpSpPr/>
          <p:nvPr userDrawn="1"/>
        </p:nvGrpSpPr>
        <p:grpSpPr>
          <a:xfrm>
            <a:off x="2910527" y="2088604"/>
            <a:ext cx="1298551" cy="2242953"/>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22" name="Picture Placeholder 2"/>
          <p:cNvSpPr>
            <a:spLocks noGrp="1"/>
          </p:cNvSpPr>
          <p:nvPr>
            <p:ph type="pic" idx="10" hasCustomPrompt="1"/>
          </p:nvPr>
        </p:nvSpPr>
        <p:spPr>
          <a:xfrm>
            <a:off x="2984419" y="2291784"/>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3" name="Group 22"/>
          <p:cNvGrpSpPr/>
          <p:nvPr userDrawn="1"/>
        </p:nvGrpSpPr>
        <p:grpSpPr>
          <a:xfrm>
            <a:off x="4900358" y="1383368"/>
            <a:ext cx="1298551" cy="2242953"/>
            <a:chOff x="2627784" y="1825002"/>
            <a:chExt cx="1198166" cy="2069560"/>
          </a:xfrm>
        </p:grpSpPr>
        <p:sp>
          <p:nvSpPr>
            <p:cNvPr id="24" name="Rounded Rectangle 23"/>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Rectangle 24"/>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6" name="Group 25"/>
            <p:cNvGrpSpPr/>
            <p:nvPr/>
          </p:nvGrpSpPr>
          <p:grpSpPr>
            <a:xfrm>
              <a:off x="3168829" y="3704452"/>
              <a:ext cx="116076" cy="127684"/>
              <a:chOff x="2453209" y="5151638"/>
              <a:chExt cx="191820" cy="211002"/>
            </a:xfrm>
          </p:grpSpPr>
          <p:sp>
            <p:nvSpPr>
              <p:cNvPr id="27" name="Oval 2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Rounded Rectangle 27"/>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29" name="Picture Placeholder 2"/>
          <p:cNvSpPr>
            <a:spLocks noGrp="1"/>
          </p:cNvSpPr>
          <p:nvPr>
            <p:ph type="pic" idx="11" hasCustomPrompt="1"/>
          </p:nvPr>
        </p:nvSpPr>
        <p:spPr>
          <a:xfrm>
            <a:off x="4974250" y="1586548"/>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9"/>
          <p:cNvGrpSpPr/>
          <p:nvPr userDrawn="1"/>
        </p:nvGrpSpPr>
        <p:grpSpPr>
          <a:xfrm>
            <a:off x="6890188" y="2345021"/>
            <a:ext cx="1298551" cy="2242953"/>
            <a:chOff x="2627784" y="1825002"/>
            <a:chExt cx="1198166" cy="2069560"/>
          </a:xfrm>
        </p:grpSpPr>
        <p:sp>
          <p:nvSpPr>
            <p:cNvPr id="31" name="Rounded Rectangle 3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Rectangle 3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3" name="Group 32"/>
            <p:cNvGrpSpPr/>
            <p:nvPr/>
          </p:nvGrpSpPr>
          <p:grpSpPr>
            <a:xfrm>
              <a:off x="3168829" y="3704452"/>
              <a:ext cx="116076" cy="127684"/>
              <a:chOff x="2453209" y="5151638"/>
              <a:chExt cx="191820" cy="211002"/>
            </a:xfrm>
          </p:grpSpPr>
          <p:sp>
            <p:nvSpPr>
              <p:cNvPr id="34" name="Oval 3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Rounded Rectangle 3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36" name="Picture Placeholder 2"/>
          <p:cNvSpPr>
            <a:spLocks noGrp="1"/>
          </p:cNvSpPr>
          <p:nvPr>
            <p:ph type="pic" idx="12" hasCustomPrompt="1"/>
          </p:nvPr>
        </p:nvSpPr>
        <p:spPr>
          <a:xfrm>
            <a:off x="6964080" y="2548201"/>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7" name="Rectangle 36"/>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38"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4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19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lt"/>
            </a:endParaRPr>
          </a:p>
        </p:txBody>
      </p:sp>
      <p:sp>
        <p:nvSpPr>
          <p:cNvPr id="15" name="Rounded Rectangle 14"/>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latin typeface="+mn-lt"/>
            </a:endParaRPr>
          </a:p>
        </p:txBody>
      </p:sp>
      <p:sp>
        <p:nvSpPr>
          <p:cNvPr id="16" name="Half Frame 15"/>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mn-lt"/>
            </a:endParaRPr>
          </a:p>
        </p:txBody>
      </p:sp>
    </p:spTree>
    <p:extLst>
      <p:ext uri="{BB962C8B-B14F-4D97-AF65-F5344CB8AC3E}">
        <p14:creationId xmlns:p14="http://schemas.microsoft.com/office/powerpoint/2010/main" val="1520292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667FFD10-459A-4D29-937E-314EC6C73CEA}" type="datetimeFigureOut">
              <a:rPr lang="en-IN" smtClean="0"/>
              <a:t>26/09/20</a:t>
            </a:fld>
            <a:endParaRPr lang="en-IN"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IN" dirty="0"/>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84EBBB7-651F-4494-926B-B5C379793C1B}" type="slidenum">
              <a:rPr lang="en-IN" smtClean="0"/>
              <a:t>‹#›</a:t>
            </a:fld>
            <a:endParaRPr lang="en-IN" dirty="0"/>
          </a:p>
        </p:txBody>
      </p:sp>
    </p:spTree>
    <p:extLst>
      <p:ext uri="{BB962C8B-B14F-4D97-AF65-F5344CB8AC3E}">
        <p14:creationId xmlns:p14="http://schemas.microsoft.com/office/powerpoint/2010/main" val="3854286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2699792" y="1851670"/>
            <a:ext cx="6444208" cy="1440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5"/>
          <p:cNvSpPr/>
          <p:nvPr userDrawn="1"/>
        </p:nvSpPr>
        <p:spPr>
          <a:xfrm>
            <a:off x="0"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 name="Straight Arrow Connector 8"/>
          <p:cNvCxnSpPr>
            <a:stCxn id="7" idx="2"/>
          </p:cNvCxnSpPr>
          <p:nvPr userDrawn="1"/>
        </p:nvCxnSpPr>
        <p:spPr>
          <a:xfrm>
            <a:off x="711746" y="4952174"/>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hasCustomPrompt="1"/>
          </p:nvPr>
        </p:nvSpPr>
        <p:spPr>
          <a:xfrm>
            <a:off x="3131840" y="2233427"/>
            <a:ext cx="5472608" cy="399981"/>
          </a:xfrm>
          <a:prstGeom prst="rect">
            <a:avLst/>
          </a:prstGeom>
        </p:spPr>
        <p:txBody>
          <a:bodyPr anchor="ctr">
            <a:noAutofit/>
          </a:bodyPr>
          <a:lstStyle>
            <a:lvl1pPr algn="l">
              <a:defRPr sz="3600" b="1" baseline="0">
                <a:solidFill>
                  <a:schemeClr val="bg1"/>
                </a:solidFill>
                <a:effectLst/>
                <a:latin typeface="+mj-lt"/>
                <a:cs typeface="Arial" pitchFamily="34" charset="0"/>
              </a:defRPr>
            </a:lvl1pPr>
          </a:lstStyle>
          <a:p>
            <a:r>
              <a:rPr lang="en-US" altLang="ko-KR" dirty="0"/>
              <a:t>SECTION BREAK</a:t>
            </a:r>
            <a:endParaRPr lang="ko-KR" altLang="en-US" dirty="0"/>
          </a:p>
        </p:txBody>
      </p:sp>
      <p:sp>
        <p:nvSpPr>
          <p:cNvPr id="3" name="Text Placeholder 9"/>
          <p:cNvSpPr>
            <a:spLocks noGrp="1"/>
          </p:cNvSpPr>
          <p:nvPr>
            <p:ph type="body" sz="quarter" idx="10" hasCustomPrompt="1"/>
          </p:nvPr>
        </p:nvSpPr>
        <p:spPr>
          <a:xfrm>
            <a:off x="3131840" y="2683835"/>
            <a:ext cx="5472608" cy="197606"/>
          </a:xfrm>
          <a:prstGeom prst="rect">
            <a:avLst/>
          </a:prstGeom>
        </p:spPr>
        <p:txBody>
          <a:bodyPr lIns="108000" anchor="ctr"/>
          <a:lstStyle>
            <a:lvl1pPr marL="0" indent="0" algn="l">
              <a:buNone/>
              <a:defRPr sz="1200" baseline="0">
                <a:solidFill>
                  <a:schemeClr val="bg1"/>
                </a:solidFill>
                <a:effectLst/>
                <a:latin typeface="+mn-lt"/>
                <a:cs typeface="Arial" pitchFamily="34" charset="0"/>
              </a:defRPr>
            </a:lvl1pPr>
          </a:lstStyle>
          <a:p>
            <a:pPr lvl="0"/>
            <a:r>
              <a:rPr lang="en-US" altLang="ko-KR" dirty="0"/>
              <a:t>Add text</a:t>
            </a:r>
            <a:endParaRPr lang="ko-KR" altLang="en-US" dirty="0"/>
          </a:p>
        </p:txBody>
      </p:sp>
      <p:pic>
        <p:nvPicPr>
          <p:cNvPr id="7"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0"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userDrawn="1"/>
        </p:nvCxnSpPr>
        <p:spPr>
          <a:xfrm>
            <a:off x="0" y="195486"/>
            <a:ext cx="9143999"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72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2699792" y="1851670"/>
            <a:ext cx="6444208" cy="1440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6" name="Rectangle 5"/>
          <p:cNvSpPr/>
          <p:nvPr userDrawn="1"/>
        </p:nvSpPr>
        <p:spPr>
          <a:xfrm>
            <a:off x="3"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cxnSp>
        <p:nvCxnSpPr>
          <p:cNvPr id="9" name="Straight Arrow Connector 8"/>
          <p:cNvCxnSpPr>
            <a:stCxn id="7" idx="2"/>
          </p:cNvCxnSpPr>
          <p:nvPr userDrawn="1"/>
        </p:nvCxnSpPr>
        <p:spPr>
          <a:xfrm>
            <a:off x="711747" y="4952174"/>
            <a:ext cx="8432255"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hasCustomPrompt="1"/>
          </p:nvPr>
        </p:nvSpPr>
        <p:spPr>
          <a:xfrm>
            <a:off x="3131840" y="2233431"/>
            <a:ext cx="5472608" cy="399981"/>
          </a:xfrm>
          <a:prstGeom prst="rect">
            <a:avLst/>
          </a:prstGeom>
        </p:spPr>
        <p:txBody>
          <a:bodyPr anchor="ctr">
            <a:noAutofit/>
          </a:bodyPr>
          <a:lstStyle>
            <a:lvl1pPr algn="l">
              <a:defRPr sz="3600" b="1" baseline="0">
                <a:solidFill>
                  <a:schemeClr val="bg1"/>
                </a:solidFill>
                <a:effectLst/>
                <a:latin typeface="+mj-lt"/>
                <a:cs typeface="Arial" pitchFamily="34" charset="0"/>
              </a:defRPr>
            </a:lvl1pPr>
          </a:lstStyle>
          <a:p>
            <a:r>
              <a:rPr lang="en-US" altLang="ko-KR" dirty="0"/>
              <a:t>SECTION BREAK</a:t>
            </a:r>
            <a:endParaRPr lang="ko-KR" altLang="en-US" dirty="0"/>
          </a:p>
        </p:txBody>
      </p:sp>
      <p:sp>
        <p:nvSpPr>
          <p:cNvPr id="3" name="Text Placeholder 9"/>
          <p:cNvSpPr>
            <a:spLocks noGrp="1"/>
          </p:cNvSpPr>
          <p:nvPr>
            <p:ph type="body" sz="quarter" idx="10" hasCustomPrompt="1"/>
          </p:nvPr>
        </p:nvSpPr>
        <p:spPr>
          <a:xfrm>
            <a:off x="3131840" y="2683835"/>
            <a:ext cx="5472608" cy="197606"/>
          </a:xfrm>
          <a:prstGeom prst="rect">
            <a:avLst/>
          </a:prstGeom>
        </p:spPr>
        <p:txBody>
          <a:bodyPr lIns="108000" anchor="ctr"/>
          <a:lstStyle>
            <a:lvl1pPr marL="0" indent="0" algn="l">
              <a:buNone/>
              <a:defRPr sz="1200" baseline="0">
                <a:solidFill>
                  <a:schemeClr val="bg1"/>
                </a:solidFill>
                <a:effectLst/>
                <a:latin typeface="+mn-lt"/>
                <a:cs typeface="Arial" pitchFamily="34" charset="0"/>
              </a:defRPr>
            </a:lvl1pPr>
          </a:lstStyle>
          <a:p>
            <a:pPr lvl="0"/>
            <a:r>
              <a:rPr lang="en-US" altLang="ko-KR" dirty="0"/>
              <a:t>Add text</a:t>
            </a:r>
            <a:endParaRPr lang="ko-KR" altLang="en-US" dirty="0"/>
          </a:p>
        </p:txBody>
      </p:sp>
      <p:pic>
        <p:nvPicPr>
          <p:cNvPr id="7"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1"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userDrawn="1"/>
        </p:nvCxnSpPr>
        <p:spPr>
          <a:xfrm>
            <a:off x="3" y="195486"/>
            <a:ext cx="9143999"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41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a:xfrm>
            <a:off x="628651" y="4767263"/>
            <a:ext cx="2057400" cy="273844"/>
          </a:xfrm>
          <a:prstGeom prst="rect">
            <a:avLst/>
          </a:prstGeom>
        </p:spPr>
        <p:txBody>
          <a:bodyPr/>
          <a:lstStyle/>
          <a:p>
            <a:fld id="{667FFD10-459A-4D29-937E-314EC6C73CEA}" type="datetimeFigureOut">
              <a:rPr lang="en-IN" smtClean="0">
                <a:solidFill>
                  <a:prstClr val="black"/>
                </a:solidFill>
              </a:rPr>
              <a:pPr/>
              <a:t>26/09/20</a:t>
            </a:fld>
            <a:endParaRPr lang="en-IN" dirty="0">
              <a:solidFill>
                <a:prstClr val="black"/>
              </a:solidFill>
            </a:endParaRPr>
          </a:p>
        </p:txBody>
      </p:sp>
      <p:sp>
        <p:nvSpPr>
          <p:cNvPr id="5" name="Footer Placeholder 4"/>
          <p:cNvSpPr>
            <a:spLocks noGrp="1"/>
          </p:cNvSpPr>
          <p:nvPr>
            <p:ph type="ftr" sz="quarter" idx="11"/>
          </p:nvPr>
        </p:nvSpPr>
        <p:spPr>
          <a:xfrm>
            <a:off x="3028951" y="4767263"/>
            <a:ext cx="3086100" cy="273844"/>
          </a:xfrm>
          <a:prstGeom prst="rect">
            <a:avLst/>
          </a:prstGeom>
        </p:spPr>
        <p:txBody>
          <a:bodyPr/>
          <a:lstStyle/>
          <a:p>
            <a:endParaRPr lang="en-IN" dirty="0">
              <a:solidFill>
                <a:prstClr val="black"/>
              </a:solidFill>
            </a:endParaRPr>
          </a:p>
        </p:txBody>
      </p:sp>
      <p:sp>
        <p:nvSpPr>
          <p:cNvPr id="6" name="Slide Number Placeholder 5"/>
          <p:cNvSpPr>
            <a:spLocks noGrp="1"/>
          </p:cNvSpPr>
          <p:nvPr>
            <p:ph type="sldNum" sz="quarter" idx="12"/>
          </p:nvPr>
        </p:nvSpPr>
        <p:spPr>
          <a:xfrm>
            <a:off x="6457951" y="4767263"/>
            <a:ext cx="2057400" cy="273844"/>
          </a:xfrm>
          <a:prstGeom prst="rect">
            <a:avLst/>
          </a:prstGeom>
        </p:spPr>
        <p:txBody>
          <a:bodyPr/>
          <a:lstStyle/>
          <a:p>
            <a:fld id="{D84EBBB7-651F-4494-926B-B5C379793C1B}" type="slidenum">
              <a:rPr lang="en-IN" smtClean="0">
                <a:solidFill>
                  <a:prstClr val="black"/>
                </a:solidFill>
              </a:rPr>
              <a:pPr/>
              <a:t>‹#›</a:t>
            </a:fld>
            <a:endParaRPr lang="en-IN" dirty="0">
              <a:solidFill>
                <a:prstClr val="black"/>
              </a:solidFill>
            </a:endParaRPr>
          </a:p>
        </p:txBody>
      </p:sp>
    </p:spTree>
    <p:extLst>
      <p:ext uri="{BB962C8B-B14F-4D97-AF65-F5344CB8AC3E}">
        <p14:creationId xmlns:p14="http://schemas.microsoft.com/office/powerpoint/2010/main" val="1867690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7" y="1262118"/>
            <a:ext cx="1584176" cy="1980000"/>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Rectangle 5"/>
          <p:cNvSpPr/>
          <p:nvPr userDrawn="1"/>
        </p:nvSpPr>
        <p:spPr>
          <a:xfrm>
            <a:off x="1" y="0"/>
            <a:ext cx="9108504" cy="828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solidFill>
                <a:prstClr val="black">
                  <a:lumMod val="75000"/>
                  <a:lumOff val="25000"/>
                </a:prstClr>
              </a:solidFill>
              <a:cs typeface="Arial" pitchFamily="34" charset="0"/>
            </a:endParaRPr>
          </a:p>
        </p:txBody>
      </p:sp>
      <p:sp>
        <p:nvSpPr>
          <p:cNvPr id="7"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1798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7719"/>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7" y="1442123"/>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6"/>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414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Rectangle 4"/>
          <p:cNvSpPr/>
          <p:nvPr userDrawn="1"/>
        </p:nvSpPr>
        <p:spPr>
          <a:xfrm>
            <a:off x="0"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itle 1"/>
          <p:cNvSpPr>
            <a:spLocks noGrp="1"/>
          </p:cNvSpPr>
          <p:nvPr>
            <p:ph type="title" hasCustomPrompt="1"/>
          </p:nvPr>
        </p:nvSpPr>
        <p:spPr>
          <a:xfrm>
            <a:off x="1584000" y="25735"/>
            <a:ext cx="7560000" cy="776530"/>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0"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711746" y="4952174"/>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670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C7BD-BE9B-450C-8E69-3ED811EF266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53F2884-E325-41CA-B485-8C7BFCEDA1D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011022-7B7E-443A-989F-7281E285029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4F7FBFA-6935-489B-BFF9-DB39BB64A2C2}"/>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E78FE686-60A2-48E7-B1A5-DD0C417F78FF}"/>
              </a:ext>
            </a:extLst>
          </p:cNvPr>
          <p:cNvSpPr>
            <a:spLocks noGrp="1"/>
          </p:cNvSpPr>
          <p:nvPr>
            <p:ph type="sldNum" sz="quarter" idx="12"/>
          </p:nvPr>
        </p:nvSpPr>
        <p:spPr/>
        <p:txBody>
          <a:bodyPr/>
          <a:lstStyle/>
          <a:p>
            <a:fld id="{4D972270-7EB8-4EBA-87A9-AC2EA26E5165}" type="slidenum">
              <a:rPr lang="en-US" smtClean="0"/>
              <a:t>‹#›</a:t>
            </a:fld>
            <a:endParaRPr lang="en-US" dirty="0"/>
          </a:p>
        </p:txBody>
      </p:sp>
    </p:spTree>
    <p:extLst>
      <p:ext uri="{BB962C8B-B14F-4D97-AF65-F5344CB8AC3E}">
        <p14:creationId xmlns:p14="http://schemas.microsoft.com/office/powerpoint/2010/main" val="1135922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DE9E-96A9-46D6-A8D5-DEBBBB7AC7EB}"/>
              </a:ext>
            </a:extLst>
          </p:cNvPr>
          <p:cNvSpPr>
            <a:spLocks noGrp="1"/>
          </p:cNvSpPr>
          <p:nvPr>
            <p:ph type="title"/>
          </p:nvPr>
        </p:nvSpPr>
        <p:spPr>
          <a:xfrm>
            <a:off x="628650" y="273844"/>
            <a:ext cx="7886700" cy="457049"/>
          </a:xfrm>
        </p:spPr>
        <p:txBody>
          <a:bodyPr lIns="0" tIns="0" rIns="0" bIns="0" anchor="t">
            <a:normAutofit/>
          </a:bodyPr>
          <a:lstStyle>
            <a:lvl1pPr algn="ctr">
              <a:defRPr cap="all" baseline="0">
                <a:solidFill>
                  <a:schemeClr val="tx1">
                    <a:lumMod val="75000"/>
                    <a:lumOff val="25000"/>
                  </a:schemeClr>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EE0F5A13-1FA2-460A-BAD6-88BB7A0B5339}"/>
              </a:ext>
            </a:extLst>
          </p:cNvPr>
          <p:cNvSpPr>
            <a:spLocks noGrp="1"/>
          </p:cNvSpPr>
          <p:nvPr>
            <p:ph type="ftr" sz="quarter" idx="11"/>
          </p:nvPr>
        </p:nvSpPr>
        <p:spPr>
          <a:xfrm>
            <a:off x="228600" y="4752094"/>
            <a:ext cx="1333500" cy="273844"/>
          </a:xfrm>
        </p:spPr>
        <p:txBody>
          <a:bodyPr lIns="0" tIns="0" rIns="0" bIns="0"/>
          <a:lstStyle>
            <a:lvl1pPr algn="l">
              <a:defRPr>
                <a:solidFill>
                  <a:schemeClr val="tx1">
                    <a:lumMod val="75000"/>
                    <a:lumOff val="25000"/>
                  </a:schemeClr>
                </a:solidFill>
              </a:defRPr>
            </a:lvl1pPr>
          </a:lstStyle>
          <a:p>
            <a:r>
              <a:rPr lang="en-US" dirty="0"/>
              <a:t>Your Logo Here</a:t>
            </a:r>
          </a:p>
        </p:txBody>
      </p:sp>
      <p:sp>
        <p:nvSpPr>
          <p:cNvPr id="6" name="Rectangle: Rounded Corners 5">
            <a:extLst>
              <a:ext uri="{FF2B5EF4-FFF2-40B4-BE49-F238E27FC236}">
                <a16:creationId xmlns:a16="http://schemas.microsoft.com/office/drawing/2014/main" id="{E894BF1A-5FBF-45F0-83E5-8E9075EDCA92}"/>
              </a:ext>
            </a:extLst>
          </p:cNvPr>
          <p:cNvSpPr/>
          <p:nvPr userDrawn="1"/>
        </p:nvSpPr>
        <p:spPr>
          <a:xfrm>
            <a:off x="8655486" y="4755325"/>
            <a:ext cx="659964" cy="26738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 name="Group 8">
            <a:extLst>
              <a:ext uri="{FF2B5EF4-FFF2-40B4-BE49-F238E27FC236}">
                <a16:creationId xmlns:a16="http://schemas.microsoft.com/office/drawing/2014/main" id="{F3C31300-7196-425C-A52E-73359543545B}"/>
              </a:ext>
            </a:extLst>
          </p:cNvPr>
          <p:cNvGrpSpPr/>
          <p:nvPr userDrawn="1"/>
        </p:nvGrpSpPr>
        <p:grpSpPr>
          <a:xfrm>
            <a:off x="4169265" y="-66810"/>
            <a:ext cx="805470" cy="133619"/>
            <a:chOff x="5559020" y="4164940"/>
            <a:chExt cx="1073960" cy="178158"/>
          </a:xfrm>
        </p:grpSpPr>
        <p:sp>
          <p:nvSpPr>
            <p:cNvPr id="10" name="Oval 9">
              <a:extLst>
                <a:ext uri="{FF2B5EF4-FFF2-40B4-BE49-F238E27FC236}">
                  <a16:creationId xmlns:a16="http://schemas.microsoft.com/office/drawing/2014/main" id="{C2964D04-96C9-40CF-8FB3-7F73C0BAB4A6}"/>
                </a:ext>
              </a:extLst>
            </p:cNvPr>
            <p:cNvSpPr/>
            <p:nvPr/>
          </p:nvSpPr>
          <p:spPr>
            <a:xfrm>
              <a:off x="5559020" y="4164940"/>
              <a:ext cx="178158" cy="17815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Oval 10">
              <a:extLst>
                <a:ext uri="{FF2B5EF4-FFF2-40B4-BE49-F238E27FC236}">
                  <a16:creationId xmlns:a16="http://schemas.microsoft.com/office/drawing/2014/main" id="{89ABD82F-4D05-4013-988B-96365C2EB3D0}"/>
                </a:ext>
              </a:extLst>
            </p:cNvPr>
            <p:cNvSpPr/>
            <p:nvPr/>
          </p:nvSpPr>
          <p:spPr>
            <a:xfrm>
              <a:off x="6006921" y="4164940"/>
              <a:ext cx="178158" cy="178158"/>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D6F27BFF-2229-4A2C-B5DC-46BBC0E47C02}"/>
                </a:ext>
              </a:extLst>
            </p:cNvPr>
            <p:cNvSpPr/>
            <p:nvPr/>
          </p:nvSpPr>
          <p:spPr>
            <a:xfrm>
              <a:off x="6454822" y="4164940"/>
              <a:ext cx="178158" cy="178158"/>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 name="Slide Number Placeholder 4">
            <a:extLst>
              <a:ext uri="{FF2B5EF4-FFF2-40B4-BE49-F238E27FC236}">
                <a16:creationId xmlns:a16="http://schemas.microsoft.com/office/drawing/2014/main" id="{725949D9-2C8B-4DB5-AC3C-F62BD270FD61}"/>
              </a:ext>
            </a:extLst>
          </p:cNvPr>
          <p:cNvSpPr>
            <a:spLocks noGrp="1"/>
          </p:cNvSpPr>
          <p:nvPr>
            <p:ph type="sldNum" sz="quarter" idx="12"/>
          </p:nvPr>
        </p:nvSpPr>
        <p:spPr>
          <a:xfrm>
            <a:off x="8798213" y="4785142"/>
            <a:ext cx="234374" cy="207749"/>
          </a:xfrm>
        </p:spPr>
        <p:txBody>
          <a:bodyPr lIns="0" tIns="0" rIns="0" bIns="0">
            <a:normAutofit/>
          </a:bodyPr>
          <a:lstStyle>
            <a:lvl1pPr algn="ctr">
              <a:defRPr sz="750">
                <a:solidFill>
                  <a:schemeClr val="bg1"/>
                </a:solidFill>
              </a:defRPr>
            </a:lvl1pPr>
          </a:lstStyle>
          <a:p>
            <a:fld id="{4D972270-7EB8-4EBA-87A9-AC2EA26E5165}" type="slidenum">
              <a:rPr lang="en-US" smtClean="0"/>
              <a:pPr/>
              <a:t>‹#›</a:t>
            </a:fld>
            <a:endParaRPr lang="en-US" dirty="0"/>
          </a:p>
        </p:txBody>
      </p:sp>
    </p:spTree>
    <p:extLst>
      <p:ext uri="{BB962C8B-B14F-4D97-AF65-F5344CB8AC3E}">
        <p14:creationId xmlns:p14="http://schemas.microsoft.com/office/powerpoint/2010/main" val="776152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894BF1A-5FBF-45F0-83E5-8E9075EDCA92}"/>
              </a:ext>
            </a:extLst>
          </p:cNvPr>
          <p:cNvSpPr/>
          <p:nvPr userDrawn="1"/>
        </p:nvSpPr>
        <p:spPr>
          <a:xfrm>
            <a:off x="8655486" y="4755325"/>
            <a:ext cx="659964" cy="26738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 name="Group 8">
            <a:extLst>
              <a:ext uri="{FF2B5EF4-FFF2-40B4-BE49-F238E27FC236}">
                <a16:creationId xmlns:a16="http://schemas.microsoft.com/office/drawing/2014/main" id="{F3C31300-7196-425C-A52E-73359543545B}"/>
              </a:ext>
            </a:extLst>
          </p:cNvPr>
          <p:cNvGrpSpPr/>
          <p:nvPr userDrawn="1"/>
        </p:nvGrpSpPr>
        <p:grpSpPr>
          <a:xfrm>
            <a:off x="4169265" y="-66810"/>
            <a:ext cx="805470" cy="133619"/>
            <a:chOff x="5559020" y="4164940"/>
            <a:chExt cx="1073960" cy="178158"/>
          </a:xfrm>
        </p:grpSpPr>
        <p:sp>
          <p:nvSpPr>
            <p:cNvPr id="10" name="Oval 9">
              <a:extLst>
                <a:ext uri="{FF2B5EF4-FFF2-40B4-BE49-F238E27FC236}">
                  <a16:creationId xmlns:a16="http://schemas.microsoft.com/office/drawing/2014/main" id="{C2964D04-96C9-40CF-8FB3-7F73C0BAB4A6}"/>
                </a:ext>
              </a:extLst>
            </p:cNvPr>
            <p:cNvSpPr/>
            <p:nvPr/>
          </p:nvSpPr>
          <p:spPr>
            <a:xfrm>
              <a:off x="5559020" y="4164940"/>
              <a:ext cx="178158" cy="17815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Oval 10">
              <a:extLst>
                <a:ext uri="{FF2B5EF4-FFF2-40B4-BE49-F238E27FC236}">
                  <a16:creationId xmlns:a16="http://schemas.microsoft.com/office/drawing/2014/main" id="{89ABD82F-4D05-4013-988B-96365C2EB3D0}"/>
                </a:ext>
              </a:extLst>
            </p:cNvPr>
            <p:cNvSpPr/>
            <p:nvPr/>
          </p:nvSpPr>
          <p:spPr>
            <a:xfrm>
              <a:off x="6006921" y="4164940"/>
              <a:ext cx="178158" cy="178158"/>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D6F27BFF-2229-4A2C-B5DC-46BBC0E47C02}"/>
                </a:ext>
              </a:extLst>
            </p:cNvPr>
            <p:cNvSpPr/>
            <p:nvPr/>
          </p:nvSpPr>
          <p:spPr>
            <a:xfrm>
              <a:off x="6454822" y="4164940"/>
              <a:ext cx="178158" cy="178158"/>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5" name="Slide Number Placeholder 4">
            <a:extLst>
              <a:ext uri="{FF2B5EF4-FFF2-40B4-BE49-F238E27FC236}">
                <a16:creationId xmlns:a16="http://schemas.microsoft.com/office/drawing/2014/main" id="{725949D9-2C8B-4DB5-AC3C-F62BD270FD61}"/>
              </a:ext>
            </a:extLst>
          </p:cNvPr>
          <p:cNvSpPr>
            <a:spLocks noGrp="1"/>
          </p:cNvSpPr>
          <p:nvPr>
            <p:ph type="sldNum" sz="quarter" idx="12"/>
          </p:nvPr>
        </p:nvSpPr>
        <p:spPr>
          <a:xfrm>
            <a:off x="8798213" y="4785142"/>
            <a:ext cx="234374" cy="207749"/>
          </a:xfrm>
        </p:spPr>
        <p:txBody>
          <a:bodyPr lIns="0" tIns="0" rIns="0" bIns="0">
            <a:normAutofit/>
          </a:bodyPr>
          <a:lstStyle>
            <a:lvl1pPr algn="ctr">
              <a:defRPr sz="750">
                <a:solidFill>
                  <a:schemeClr val="bg1"/>
                </a:solidFill>
              </a:defRPr>
            </a:lvl1pPr>
          </a:lstStyle>
          <a:p>
            <a:fld id="{4D972270-7EB8-4EBA-87A9-AC2EA26E5165}" type="slidenum">
              <a:rPr lang="en-US" smtClean="0"/>
              <a:pPr/>
              <a:t>‹#›</a:t>
            </a:fld>
            <a:endParaRPr lang="en-US" dirty="0"/>
          </a:p>
        </p:txBody>
      </p:sp>
      <p:sp>
        <p:nvSpPr>
          <p:cNvPr id="19" name="Picture Placeholder 18">
            <a:extLst>
              <a:ext uri="{FF2B5EF4-FFF2-40B4-BE49-F238E27FC236}">
                <a16:creationId xmlns:a16="http://schemas.microsoft.com/office/drawing/2014/main" id="{8D94F04D-9F16-490C-A836-481C2C4A467D}"/>
              </a:ext>
            </a:extLst>
          </p:cNvPr>
          <p:cNvSpPr>
            <a:spLocks noGrp="1"/>
          </p:cNvSpPr>
          <p:nvPr>
            <p:ph type="pic" sz="quarter" idx="13"/>
          </p:nvPr>
        </p:nvSpPr>
        <p:spPr>
          <a:xfrm>
            <a:off x="0" y="276225"/>
            <a:ext cx="2819400" cy="4591050"/>
          </a:xfrm>
          <a:custGeom>
            <a:avLst/>
            <a:gdLst>
              <a:gd name="connsiteX0" fmla="*/ 698500 w 3759200"/>
              <a:gd name="connsiteY0" fmla="*/ 0 h 6121400"/>
              <a:gd name="connsiteX1" fmla="*/ 3759200 w 3759200"/>
              <a:gd name="connsiteY1" fmla="*/ 3060700 h 6121400"/>
              <a:gd name="connsiteX2" fmla="*/ 698500 w 3759200"/>
              <a:gd name="connsiteY2" fmla="*/ 6121400 h 6121400"/>
              <a:gd name="connsiteX3" fmla="*/ 81662 w 3759200"/>
              <a:gd name="connsiteY3" fmla="*/ 6059217 h 6121400"/>
              <a:gd name="connsiteX4" fmla="*/ 0 w 3759200"/>
              <a:gd name="connsiteY4" fmla="*/ 6038220 h 6121400"/>
              <a:gd name="connsiteX5" fmla="*/ 0 w 3759200"/>
              <a:gd name="connsiteY5" fmla="*/ 83180 h 6121400"/>
              <a:gd name="connsiteX6" fmla="*/ 81662 w 3759200"/>
              <a:gd name="connsiteY6" fmla="*/ 62183 h 6121400"/>
              <a:gd name="connsiteX7" fmla="*/ 698500 w 3759200"/>
              <a:gd name="connsiteY7" fmla="*/ 0 h 61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9200" h="6121400">
                <a:moveTo>
                  <a:pt x="698500" y="0"/>
                </a:moveTo>
                <a:cubicBezTo>
                  <a:pt x="2388878" y="0"/>
                  <a:pt x="3759200" y="1370322"/>
                  <a:pt x="3759200" y="3060700"/>
                </a:cubicBezTo>
                <a:cubicBezTo>
                  <a:pt x="3759200" y="4751078"/>
                  <a:pt x="2388878" y="6121400"/>
                  <a:pt x="698500" y="6121400"/>
                </a:cubicBezTo>
                <a:cubicBezTo>
                  <a:pt x="487203" y="6121400"/>
                  <a:pt x="280906" y="6099989"/>
                  <a:pt x="81662" y="6059217"/>
                </a:cubicBezTo>
                <a:lnTo>
                  <a:pt x="0" y="6038220"/>
                </a:lnTo>
                <a:lnTo>
                  <a:pt x="0" y="83180"/>
                </a:lnTo>
                <a:lnTo>
                  <a:pt x="81662" y="62183"/>
                </a:lnTo>
                <a:cubicBezTo>
                  <a:pt x="280906" y="21411"/>
                  <a:pt x="487203" y="0"/>
                  <a:pt x="698500" y="0"/>
                </a:cubicBez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3442583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51E8C4-2A4B-469A-8BA5-17B1DB1C39DA}"/>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092EBA9-AC5D-40F7-9F16-3532D32B1464}"/>
              </a:ext>
            </a:extLst>
          </p:cNvPr>
          <p:cNvSpPr>
            <a:spLocks noGrp="1"/>
          </p:cNvSpPr>
          <p:nvPr>
            <p:ph type="ftr" sz="quarter" idx="11"/>
          </p:nvPr>
        </p:nvSpPr>
        <p:spPr/>
        <p:txBody>
          <a:bodyPr/>
          <a:lstStyle/>
          <a:p>
            <a:r>
              <a:rPr lang="en-US" dirty="0"/>
              <a:t>Your Logo Here</a:t>
            </a:r>
          </a:p>
        </p:txBody>
      </p:sp>
      <p:sp>
        <p:nvSpPr>
          <p:cNvPr id="4" name="Slide Number Placeholder 3">
            <a:extLst>
              <a:ext uri="{FF2B5EF4-FFF2-40B4-BE49-F238E27FC236}">
                <a16:creationId xmlns:a16="http://schemas.microsoft.com/office/drawing/2014/main" id="{BCA41ED4-7F17-46AF-82C2-FD8AAEA524D5}"/>
              </a:ext>
            </a:extLst>
          </p:cNvPr>
          <p:cNvSpPr>
            <a:spLocks noGrp="1"/>
          </p:cNvSpPr>
          <p:nvPr>
            <p:ph type="sldNum" sz="quarter" idx="12"/>
          </p:nvPr>
        </p:nvSpPr>
        <p:spPr/>
        <p:txBody>
          <a:bodyPr/>
          <a:lstStyle/>
          <a:p>
            <a:fld id="{4D972270-7EB8-4EBA-87A9-AC2EA26E5165}" type="slidenum">
              <a:rPr lang="en-US" smtClean="0"/>
              <a:t>‹#›</a:t>
            </a:fld>
            <a:endParaRPr lang="en-US" dirty="0"/>
          </a:p>
        </p:txBody>
      </p:sp>
    </p:spTree>
    <p:extLst>
      <p:ext uri="{BB962C8B-B14F-4D97-AF65-F5344CB8AC3E}">
        <p14:creationId xmlns:p14="http://schemas.microsoft.com/office/powerpoint/2010/main" val="2369383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1366-174D-45EC-BD88-F980D865B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D19A8-AEB8-482D-8F13-BD953F276B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14B90-F6E9-4D26-BF69-ADB349AE3AB7}"/>
              </a:ext>
            </a:extLst>
          </p:cNvPr>
          <p:cNvSpPr>
            <a:spLocks noGrp="1"/>
          </p:cNvSpPr>
          <p:nvPr>
            <p:ph type="dt" sz="half" idx="10"/>
          </p:nvPr>
        </p:nvSpPr>
        <p:spPr/>
        <p:txBody>
          <a:bodyPr/>
          <a:lstStyle/>
          <a:p>
            <a:fld id="{D3802500-2DCA-4720-8360-6E74C26DD0EA}" type="datetimeFigureOut">
              <a:rPr lang="en-US" smtClean="0"/>
              <a:t>9/26/20</a:t>
            </a:fld>
            <a:endParaRPr lang="en-US" dirty="0"/>
          </a:p>
        </p:txBody>
      </p:sp>
      <p:sp>
        <p:nvSpPr>
          <p:cNvPr id="5" name="Footer Placeholder 4">
            <a:extLst>
              <a:ext uri="{FF2B5EF4-FFF2-40B4-BE49-F238E27FC236}">
                <a16:creationId xmlns:a16="http://schemas.microsoft.com/office/drawing/2014/main" id="{214A9DAD-013C-4027-AC7F-A2AAAA2B58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6D2A19-F4FC-464C-A55F-C1F1EC14C8DF}"/>
              </a:ext>
            </a:extLst>
          </p:cNvPr>
          <p:cNvSpPr>
            <a:spLocks noGrp="1"/>
          </p:cNvSpPr>
          <p:nvPr>
            <p:ph type="sldNum" sz="quarter" idx="12"/>
          </p:nvPr>
        </p:nvSpPr>
        <p:spPr/>
        <p:txBody>
          <a:bodyPr/>
          <a:lstStyle/>
          <a:p>
            <a:fld id="{7E672E3D-61E0-450A-AD62-EE98E486015F}" type="slidenum">
              <a:rPr lang="en-US" smtClean="0"/>
              <a:t>‹#›</a:t>
            </a:fld>
            <a:endParaRPr lang="en-US" dirty="0"/>
          </a:p>
        </p:txBody>
      </p:sp>
    </p:spTree>
    <p:extLst>
      <p:ext uri="{BB962C8B-B14F-4D97-AF65-F5344CB8AC3E}">
        <p14:creationId xmlns:p14="http://schemas.microsoft.com/office/powerpoint/2010/main" val="66854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9/26/20</a:t>
            </a:fld>
            <a:endParaRPr lang="en-US" dirty="0"/>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dirty="0"/>
          </a:p>
        </p:txBody>
      </p:sp>
    </p:spTree>
    <p:extLst>
      <p:ext uri="{BB962C8B-B14F-4D97-AF65-F5344CB8AC3E}">
        <p14:creationId xmlns:p14="http://schemas.microsoft.com/office/powerpoint/2010/main" val="1702533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1"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691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itle 1"/>
          <p:cNvSpPr>
            <a:spLocks noGrp="1"/>
          </p:cNvSpPr>
          <p:nvPr>
            <p:ph type="title" hasCustomPrompt="1"/>
          </p:nvPr>
        </p:nvSpPr>
        <p:spPr>
          <a:xfrm>
            <a:off x="1584000" y="25735"/>
            <a:ext cx="7560000" cy="776530"/>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0"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711746" y="4952174"/>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14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6" y="1262118"/>
            <a:ext cx="1584176" cy="1980000"/>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1" y="0"/>
            <a:ext cx="9108504" cy="828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solidFill>
                <a:schemeClr val="tx1">
                  <a:lumMod val="75000"/>
                  <a:lumOff val="25000"/>
                </a:schemeClr>
              </a:solidFill>
              <a:latin typeface="+mj-lt"/>
              <a:cs typeface="Arial" pitchFamily="34" charset="0"/>
            </a:endParaRPr>
          </a:p>
        </p:txBody>
      </p:sp>
      <p:sp>
        <p:nvSpPr>
          <p:cNvPr id="7"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1798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7715"/>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6" y="1442119"/>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12"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67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180000" y="179550"/>
            <a:ext cx="8784000" cy="4784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38441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7" name="Rectangle 6"/>
          <p:cNvSpPr/>
          <p:nvPr userDrawn="1"/>
        </p:nvSpPr>
        <p:spPr>
          <a:xfrm>
            <a:off x="720000" y="442505"/>
            <a:ext cx="7704000" cy="4281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Picture Placeholder 2"/>
          <p:cNvSpPr>
            <a:spLocks noGrp="1"/>
          </p:cNvSpPr>
          <p:nvPr>
            <p:ph type="pic" idx="1" hasCustomPrompt="1"/>
          </p:nvPr>
        </p:nvSpPr>
        <p:spPr>
          <a:xfrm>
            <a:off x="3275856" y="0"/>
            <a:ext cx="2592288"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42302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pic>
        <p:nvPicPr>
          <p:cNvPr id="7"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80" y="1635646"/>
            <a:ext cx="4217146" cy="2310733"/>
          </a:xfrm>
          <a:prstGeom prst="rect">
            <a:avLst/>
          </a:prstGeom>
        </p:spPr>
      </p:pic>
      <p:sp>
        <p:nvSpPr>
          <p:cNvPr id="9" name="Picture Placeholder 2"/>
          <p:cNvSpPr>
            <a:spLocks noGrp="1"/>
          </p:cNvSpPr>
          <p:nvPr>
            <p:ph type="pic" idx="1" hasCustomPrompt="1"/>
          </p:nvPr>
        </p:nvSpPr>
        <p:spPr>
          <a:xfrm>
            <a:off x="1357764" y="1731146"/>
            <a:ext cx="2952328" cy="190573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Rectangle 9"/>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1"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522681" y="105782"/>
            <a:ext cx="477240" cy="71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7249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358372"/>
      </p:ext>
    </p:extLst>
  </p:cSld>
  <p:clrMap bg1="lt1" tx1="dk1" bg2="lt2" tx2="dk2" accent1="accent1" accent2="accent2" accent3="accent3" accent4="accent4" accent5="accent5" accent6="accent6" hlink="hlink" folHlink="folHlink"/>
  <p:sldLayoutIdLst>
    <p:sldLayoutId id="2147483668" r:id="rId1"/>
    <p:sldLayoutId id="2147483810" r:id="rId2"/>
    <p:sldLayoutId id="2147483836"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137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70" r:id="rId4"/>
    <p:sldLayoutId id="2147483674" r:id="rId5"/>
    <p:sldLayoutId id="2147483673" r:id="rId6"/>
    <p:sldLayoutId id="2147483672" r:id="rId7"/>
    <p:sldLayoutId id="2147483675" r:id="rId8"/>
    <p:sldLayoutId id="2147483677" r:id="rId9"/>
    <p:sldLayoutId id="2147483676" r:id="rId10"/>
    <p:sldLayoutId id="2147483682" r:id="rId11"/>
    <p:sldLayoutId id="2147483832"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786486"/>
      </p:ext>
    </p:extLst>
  </p:cSld>
  <p:clrMap bg1="lt1" tx1="dk1" bg2="lt2" tx2="dk2" accent1="accent1" accent2="accent2" accent3="accent3" accent4="accent4" accent5="accent5" accent6="accent6" hlink="hlink" folHlink="folHlink"/>
  <p:sldLayoutIdLst>
    <p:sldLayoutId id="2147483665"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3009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Lst>
  <p:txStyles>
    <p:titleStyle>
      <a:lvl1pPr algn="ctr" defTabSz="914377" rtl="0" eaLnBrk="1" latinLnBrk="1"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7C2BE0-A4A3-4846-8455-04A5B537B86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C12018-3849-47DA-933B-D38D09590D3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9A0D6A-584C-4085-ACD0-C26E9CBB342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DC22DC5C-4A44-4444-A765-2FC665FDF2E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45A5AA72-09D5-4866-82B6-6BFAD98E658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D972270-7EB8-4EBA-87A9-AC2EA26E5165}" type="slidenum">
              <a:rPr lang="en-US" smtClean="0"/>
              <a:t>‹#›</a:t>
            </a:fld>
            <a:endParaRPr lang="en-US" dirty="0"/>
          </a:p>
        </p:txBody>
      </p:sp>
    </p:spTree>
    <p:extLst>
      <p:ext uri="{BB962C8B-B14F-4D97-AF65-F5344CB8AC3E}">
        <p14:creationId xmlns:p14="http://schemas.microsoft.com/office/powerpoint/2010/main" val="158782055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6.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jpg"/><Relationship Id="rId1" Type="http://schemas.openxmlformats.org/officeDocument/2006/relationships/slideLayout" Target="../slideLayouts/slideLayout15.xml"/><Relationship Id="rId4" Type="http://schemas.openxmlformats.org/officeDocument/2006/relationships/image" Target="../media/image55.jp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6.jp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9E18E12-5DC3-4247-89A9-78BA0C899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6651" cy="5121503"/>
          </a:xfrm>
          <a:prstGeom prst="rect">
            <a:avLst/>
          </a:prstGeom>
        </p:spPr>
      </p:pic>
      <p:sp>
        <p:nvSpPr>
          <p:cNvPr id="30" name="Rectangle 29">
            <a:extLst>
              <a:ext uri="{FF2B5EF4-FFF2-40B4-BE49-F238E27FC236}">
                <a16:creationId xmlns:a16="http://schemas.microsoft.com/office/drawing/2014/main" id="{F6FF6F1E-1CD8-0549-BC55-C4274254AFFF}"/>
              </a:ext>
            </a:extLst>
          </p:cNvPr>
          <p:cNvSpPr/>
          <p:nvPr/>
        </p:nvSpPr>
        <p:spPr>
          <a:xfrm>
            <a:off x="-6810" y="-13109"/>
            <a:ext cx="9151349" cy="5169717"/>
          </a:xfrm>
          <a:prstGeom prst="rect">
            <a:avLst/>
          </a:prstGeom>
          <a:solidFill>
            <a:schemeClr val="bg1">
              <a:alpha val="9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r>
              <a:rPr lang="en-US" sz="1350" dirty="0">
                <a:solidFill>
                  <a:schemeClr val="bg1">
                    <a:lumMod val="85000"/>
                  </a:schemeClr>
                </a:solidFill>
                <a:highlight>
                  <a:srgbClr val="0DD2D9"/>
                </a:highlight>
                <a:latin typeface="Calibri Light"/>
              </a:rPr>
              <a:t>                                          </a:t>
            </a:r>
          </a:p>
          <a:p>
            <a:pPr algn="ctr" defTabSz="685800" latinLnBrk="0"/>
            <a:endParaRPr lang="en-US" sz="1350" dirty="0">
              <a:solidFill>
                <a:schemeClr val="bg1">
                  <a:lumMod val="85000"/>
                </a:schemeClr>
              </a:solidFill>
              <a:highlight>
                <a:srgbClr val="0DD2D9"/>
              </a:highlight>
              <a:latin typeface="Calibri Light"/>
            </a:endParaRPr>
          </a:p>
        </p:txBody>
      </p:sp>
      <p:sp>
        <p:nvSpPr>
          <p:cNvPr id="31" name="Block Arc 30">
            <a:extLst>
              <a:ext uri="{FF2B5EF4-FFF2-40B4-BE49-F238E27FC236}">
                <a16:creationId xmlns:a16="http://schemas.microsoft.com/office/drawing/2014/main" id="{EF26BA1C-034B-A74B-A1F4-3F106D1BCD34}"/>
              </a:ext>
            </a:extLst>
          </p:cNvPr>
          <p:cNvSpPr/>
          <p:nvPr/>
        </p:nvSpPr>
        <p:spPr>
          <a:xfrm>
            <a:off x="3131379" y="2094286"/>
            <a:ext cx="901578" cy="901577"/>
          </a:xfrm>
          <a:prstGeom prst="blockArc">
            <a:avLst>
              <a:gd name="adj1" fmla="val 5428178"/>
              <a:gd name="adj2" fmla="val 0"/>
              <a:gd name="adj3" fmla="val 8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en-US" sz="1350" dirty="0">
              <a:solidFill>
                <a:prstClr val="black"/>
              </a:solidFill>
              <a:latin typeface="Calibri Light"/>
            </a:endParaRPr>
          </a:p>
        </p:txBody>
      </p:sp>
      <p:sp>
        <p:nvSpPr>
          <p:cNvPr id="32" name="TextBox 31">
            <a:extLst>
              <a:ext uri="{FF2B5EF4-FFF2-40B4-BE49-F238E27FC236}">
                <a16:creationId xmlns:a16="http://schemas.microsoft.com/office/drawing/2014/main" id="{04AD2847-2D93-384B-B1BC-FA14648B6DA9}"/>
              </a:ext>
            </a:extLst>
          </p:cNvPr>
          <p:cNvSpPr txBox="1"/>
          <p:nvPr/>
        </p:nvSpPr>
        <p:spPr>
          <a:xfrm>
            <a:off x="3543368" y="2534198"/>
            <a:ext cx="1377300" cy="461665"/>
          </a:xfrm>
          <a:prstGeom prst="rect">
            <a:avLst/>
          </a:prstGeom>
          <a:noFill/>
        </p:spPr>
        <p:txBody>
          <a:bodyPr wrap="none" rtlCol="0">
            <a:spAutoFit/>
          </a:bodyPr>
          <a:lstStyle/>
          <a:p>
            <a:r>
              <a:rPr lang="en-IN" sz="2000" b="1" dirty="0">
                <a:solidFill>
                  <a:schemeClr val="accent4">
                    <a:lumMod val="75000"/>
                  </a:schemeClr>
                </a:solidFill>
                <a:latin typeface="Hiragino Mincho Pro W6" panose="02020300000000000000" pitchFamily="18" charset="-128"/>
                <a:ea typeface="Hiragino Mincho Pro W6" panose="02020300000000000000" pitchFamily="18" charset="-128"/>
              </a:rPr>
              <a:t>TEAM</a:t>
            </a:r>
            <a:r>
              <a:rPr lang="en-IN" sz="2400" b="1" dirty="0">
                <a:solidFill>
                  <a:schemeClr val="accent4">
                    <a:lumMod val="75000"/>
                  </a:schemeClr>
                </a:solidFill>
              </a:rPr>
              <a:t> </a:t>
            </a:r>
            <a:r>
              <a:rPr lang="en-IN" sz="2000" b="1" dirty="0">
                <a:solidFill>
                  <a:schemeClr val="accent4">
                    <a:lumMod val="75000"/>
                  </a:schemeClr>
                </a:solidFill>
                <a:latin typeface="Hiragino Mincho Pro W6" panose="02020300000000000000" pitchFamily="18" charset="-128"/>
                <a:ea typeface="Hiragino Mincho Pro W6" panose="02020300000000000000" pitchFamily="18" charset="-128"/>
              </a:rPr>
              <a:t>- 5</a:t>
            </a:r>
            <a:endParaRPr lang="en-US" sz="2000" b="1" dirty="0">
              <a:solidFill>
                <a:schemeClr val="accent4">
                  <a:lumMod val="75000"/>
                </a:schemeClr>
              </a:solidFill>
              <a:latin typeface="Hiragino Mincho Pro W6" panose="02020300000000000000" pitchFamily="18" charset="-128"/>
              <a:ea typeface="Hiragino Mincho Pro W6" panose="02020300000000000000" pitchFamily="18" charset="-128"/>
            </a:endParaRPr>
          </a:p>
        </p:txBody>
      </p:sp>
      <p:grpSp>
        <p:nvGrpSpPr>
          <p:cNvPr id="33" name="Group 32">
            <a:extLst>
              <a:ext uri="{FF2B5EF4-FFF2-40B4-BE49-F238E27FC236}">
                <a16:creationId xmlns:a16="http://schemas.microsoft.com/office/drawing/2014/main" id="{4869231C-8B49-364E-B328-A78722A8ED09}"/>
              </a:ext>
            </a:extLst>
          </p:cNvPr>
          <p:cNvGrpSpPr/>
          <p:nvPr/>
        </p:nvGrpSpPr>
        <p:grpSpPr>
          <a:xfrm>
            <a:off x="3829283" y="2972821"/>
            <a:ext cx="805470" cy="133619"/>
            <a:chOff x="5559020" y="4164940"/>
            <a:chExt cx="1073960" cy="178158"/>
          </a:xfrm>
        </p:grpSpPr>
        <p:sp>
          <p:nvSpPr>
            <p:cNvPr id="34" name="Oval 33">
              <a:extLst>
                <a:ext uri="{FF2B5EF4-FFF2-40B4-BE49-F238E27FC236}">
                  <a16:creationId xmlns:a16="http://schemas.microsoft.com/office/drawing/2014/main" id="{6588A5B9-A7BF-F345-A8C6-21726EA0C651}"/>
                </a:ext>
              </a:extLst>
            </p:cNvPr>
            <p:cNvSpPr/>
            <p:nvPr/>
          </p:nvSpPr>
          <p:spPr>
            <a:xfrm>
              <a:off x="5559020" y="4164940"/>
              <a:ext cx="178158" cy="1781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en-US" sz="1350" dirty="0">
                <a:solidFill>
                  <a:prstClr val="white"/>
                </a:solidFill>
                <a:latin typeface="Calibri Light"/>
              </a:endParaRPr>
            </a:p>
          </p:txBody>
        </p:sp>
        <p:sp>
          <p:nvSpPr>
            <p:cNvPr id="35" name="Oval 34">
              <a:extLst>
                <a:ext uri="{FF2B5EF4-FFF2-40B4-BE49-F238E27FC236}">
                  <a16:creationId xmlns:a16="http://schemas.microsoft.com/office/drawing/2014/main" id="{D9940F0E-538B-1B47-8E8A-667822E0C784}"/>
                </a:ext>
              </a:extLst>
            </p:cNvPr>
            <p:cNvSpPr/>
            <p:nvPr/>
          </p:nvSpPr>
          <p:spPr>
            <a:xfrm>
              <a:off x="6006921" y="4164940"/>
              <a:ext cx="178158" cy="17815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en-US" sz="1350" dirty="0">
                <a:solidFill>
                  <a:prstClr val="white"/>
                </a:solidFill>
                <a:latin typeface="Calibri Light"/>
              </a:endParaRPr>
            </a:p>
          </p:txBody>
        </p:sp>
        <p:sp>
          <p:nvSpPr>
            <p:cNvPr id="36" name="Oval 35">
              <a:extLst>
                <a:ext uri="{FF2B5EF4-FFF2-40B4-BE49-F238E27FC236}">
                  <a16:creationId xmlns:a16="http://schemas.microsoft.com/office/drawing/2014/main" id="{972DED85-DE6C-D443-BFBC-1B7EFF959BE7}"/>
                </a:ext>
              </a:extLst>
            </p:cNvPr>
            <p:cNvSpPr/>
            <p:nvPr/>
          </p:nvSpPr>
          <p:spPr>
            <a:xfrm>
              <a:off x="6454822" y="4164940"/>
              <a:ext cx="178158" cy="178158"/>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en-US" sz="1350" dirty="0">
                <a:solidFill>
                  <a:prstClr val="white"/>
                </a:solidFill>
                <a:latin typeface="Calibri Light"/>
              </a:endParaRPr>
            </a:p>
          </p:txBody>
        </p:sp>
      </p:grpSp>
      <p:sp>
        <p:nvSpPr>
          <p:cNvPr id="44" name="TextBox 43">
            <a:extLst>
              <a:ext uri="{FF2B5EF4-FFF2-40B4-BE49-F238E27FC236}">
                <a16:creationId xmlns:a16="http://schemas.microsoft.com/office/drawing/2014/main" id="{EE79E3AD-7907-B549-9BBC-4854F529A271}"/>
              </a:ext>
            </a:extLst>
          </p:cNvPr>
          <p:cNvSpPr txBox="1"/>
          <p:nvPr/>
        </p:nvSpPr>
        <p:spPr>
          <a:xfrm>
            <a:off x="473369" y="46986"/>
            <a:ext cx="7564891" cy="461665"/>
          </a:xfrm>
          <a:prstGeom prst="rect">
            <a:avLst/>
          </a:prstGeom>
          <a:noFill/>
        </p:spPr>
        <p:txBody>
          <a:bodyPr wrap="none" rtlCol="0">
            <a:spAutoFit/>
          </a:bodyPr>
          <a:lstStyle/>
          <a:p>
            <a:r>
              <a:rPr lang="en-IN" sz="2400" b="1" dirty="0">
                <a:solidFill>
                  <a:schemeClr val="accent4">
                    <a:lumMod val="50000"/>
                  </a:schemeClr>
                </a:solidFill>
                <a:latin typeface="Hiragino Mincho Pro W6" panose="02020300000000000000" pitchFamily="18" charset="-128"/>
                <a:ea typeface="Hiragino Mincho Pro W6" panose="02020300000000000000" pitchFamily="18" charset="-128"/>
              </a:rPr>
              <a:t>SANTANDER PRODUCT RECOMMENDATION</a:t>
            </a:r>
            <a:endParaRPr lang="en-US" sz="2400" b="1" dirty="0">
              <a:solidFill>
                <a:schemeClr val="accent4">
                  <a:lumMod val="50000"/>
                </a:schemeClr>
              </a:solidFill>
              <a:latin typeface="Hiragino Mincho Pro W6" panose="02020300000000000000" pitchFamily="18" charset="-128"/>
              <a:ea typeface="Hiragino Mincho Pro W6" panose="02020300000000000000" pitchFamily="18" charset="-128"/>
            </a:endParaRPr>
          </a:p>
        </p:txBody>
      </p:sp>
      <p:sp>
        <p:nvSpPr>
          <p:cNvPr id="45" name="TextBox 44">
            <a:extLst>
              <a:ext uri="{FF2B5EF4-FFF2-40B4-BE49-F238E27FC236}">
                <a16:creationId xmlns:a16="http://schemas.microsoft.com/office/drawing/2014/main" id="{AB1C321F-8408-5049-A74D-0AD20C9F2953}"/>
              </a:ext>
            </a:extLst>
          </p:cNvPr>
          <p:cNvSpPr txBox="1"/>
          <p:nvPr/>
        </p:nvSpPr>
        <p:spPr>
          <a:xfrm>
            <a:off x="6660232" y="3193216"/>
            <a:ext cx="2601994" cy="1846659"/>
          </a:xfrm>
          <a:prstGeom prst="rect">
            <a:avLst/>
          </a:prstGeom>
          <a:noFill/>
        </p:spPr>
        <p:txBody>
          <a:bodyPr wrap="none" rtlCol="0">
            <a:spAutoFit/>
          </a:bodyPr>
          <a:lstStyle/>
          <a:p>
            <a:r>
              <a:rPr lang="en-IN" sz="2000" b="1" dirty="0">
                <a:solidFill>
                  <a:schemeClr val="accent4">
                    <a:lumMod val="50000"/>
                  </a:schemeClr>
                </a:solidFill>
                <a:latin typeface="Hiragino Mincho Pro W6" panose="02020300000000000000" pitchFamily="18" charset="-128"/>
                <a:ea typeface="Hiragino Mincho Pro W6" panose="02020300000000000000" pitchFamily="18" charset="-128"/>
              </a:rPr>
              <a:t>Team</a:t>
            </a:r>
            <a:r>
              <a:rPr lang="en-IN" sz="2400" b="1" dirty="0">
                <a:solidFill>
                  <a:schemeClr val="accent4">
                    <a:lumMod val="50000"/>
                  </a:schemeClr>
                </a:solidFill>
              </a:rPr>
              <a:t> </a:t>
            </a:r>
            <a:r>
              <a:rPr lang="en-IN" sz="2000" b="1" dirty="0">
                <a:solidFill>
                  <a:schemeClr val="accent4">
                    <a:lumMod val="50000"/>
                  </a:schemeClr>
                </a:solidFill>
                <a:latin typeface="Hiragino Mincho Pro W6" panose="02020300000000000000" pitchFamily="18" charset="-128"/>
                <a:ea typeface="Hiragino Mincho Pro W6" panose="02020300000000000000" pitchFamily="18" charset="-128"/>
              </a:rPr>
              <a:t>Member</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Gaurav Singh</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Ajesh DS</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Roshan Singh</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Abhishek Bollaram</a:t>
            </a:r>
          </a:p>
          <a:p>
            <a:pPr marL="342900" indent="-342900">
              <a:buFont typeface="Wingdings" pitchFamily="2" charset="2"/>
              <a:buChar char="§"/>
            </a:pPr>
            <a:r>
              <a:rPr lang="en-IN" dirty="0">
                <a:solidFill>
                  <a:schemeClr val="accent4">
                    <a:lumMod val="50000"/>
                  </a:schemeClr>
                </a:solidFill>
                <a:latin typeface="Hiragino Mincho Pro W3" panose="02020300000000000000" pitchFamily="18" charset="-128"/>
                <a:ea typeface="Hiragino Mincho Pro W3" panose="02020300000000000000" pitchFamily="18" charset="-128"/>
              </a:rPr>
              <a:t>Raghav Agarwal</a:t>
            </a:r>
            <a:endParaRPr lang="en-US" dirty="0">
              <a:solidFill>
                <a:schemeClr val="accent4">
                  <a:lumMod val="50000"/>
                </a:schemeClr>
              </a:solidFill>
              <a:latin typeface="Hiragino Mincho Pro W3" panose="02020300000000000000" pitchFamily="18" charset="-128"/>
              <a:ea typeface="Hiragino Mincho Pro W3" panose="02020300000000000000" pitchFamily="18" charset="-128"/>
            </a:endParaRPr>
          </a:p>
        </p:txBody>
      </p:sp>
      <p:sp>
        <p:nvSpPr>
          <p:cNvPr id="50" name="Rectangle 49">
            <a:extLst>
              <a:ext uri="{FF2B5EF4-FFF2-40B4-BE49-F238E27FC236}">
                <a16:creationId xmlns:a16="http://schemas.microsoft.com/office/drawing/2014/main" id="{71014BAA-53BC-3640-AE3E-AC09ED910699}"/>
              </a:ext>
            </a:extLst>
          </p:cNvPr>
          <p:cNvSpPr/>
          <p:nvPr/>
        </p:nvSpPr>
        <p:spPr>
          <a:xfrm>
            <a:off x="-7349" y="5017479"/>
            <a:ext cx="9151349" cy="17348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9863E8FD-9650-C340-ADAE-88222298A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49042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468AE2-3E09-DF43-B2B5-4303C240B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7601"/>
            <a:ext cx="4040168" cy="3508298"/>
          </a:xfrm>
          <a:prstGeom prst="rect">
            <a:avLst/>
          </a:prstGeom>
          <a:ln>
            <a:solidFill>
              <a:srgbClr val="CC0000"/>
            </a:solidFill>
          </a:ln>
        </p:spPr>
      </p:pic>
      <p:pic>
        <p:nvPicPr>
          <p:cNvPr id="13" name="Picture 12">
            <a:extLst>
              <a:ext uri="{FF2B5EF4-FFF2-40B4-BE49-F238E27FC236}">
                <a16:creationId xmlns:a16="http://schemas.microsoft.com/office/drawing/2014/main" id="{D16B9A1E-7DDF-2045-ACCF-D0E062B5E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888395" y="70295"/>
            <a:ext cx="3508298" cy="5002911"/>
          </a:xfrm>
          <a:prstGeom prst="rect">
            <a:avLst/>
          </a:prstGeom>
          <a:ln>
            <a:solidFill>
              <a:srgbClr val="CC0000"/>
            </a:solidFill>
          </a:ln>
        </p:spPr>
      </p:pic>
      <p:sp>
        <p:nvSpPr>
          <p:cNvPr id="14" name="TextBox 13">
            <a:extLst>
              <a:ext uri="{FF2B5EF4-FFF2-40B4-BE49-F238E27FC236}">
                <a16:creationId xmlns:a16="http://schemas.microsoft.com/office/drawing/2014/main" id="{38A16A39-972C-E84A-BDB1-D07580FECF99}"/>
              </a:ext>
            </a:extLst>
          </p:cNvPr>
          <p:cNvSpPr txBox="1"/>
          <p:nvPr/>
        </p:nvSpPr>
        <p:spPr>
          <a:xfrm>
            <a:off x="-57564" y="562285"/>
            <a:ext cx="9201564" cy="261610"/>
          </a:xfrm>
          <a:prstGeom prst="rect">
            <a:avLst/>
          </a:prstGeom>
          <a:noFill/>
        </p:spPr>
        <p:txBody>
          <a:bodyPr wrap="square" rtlCol="0">
            <a:spAutoFit/>
          </a:bodyPr>
          <a:lstStyle/>
          <a:p>
            <a:r>
              <a:rPr lang="en-US" sz="1100" b="1" dirty="0">
                <a:solidFill>
                  <a:srgbClr val="CC0000"/>
                </a:solidFill>
              </a:rPr>
              <a:t>Graph showing popularity of products by Age and distribution of products among customer by Age</a:t>
            </a:r>
          </a:p>
        </p:txBody>
      </p:sp>
      <p:sp>
        <p:nvSpPr>
          <p:cNvPr id="16" name="TextBox 15">
            <a:extLst>
              <a:ext uri="{FF2B5EF4-FFF2-40B4-BE49-F238E27FC236}">
                <a16:creationId xmlns:a16="http://schemas.microsoft.com/office/drawing/2014/main" id="{672E54C8-94AF-834D-8DBE-4C47A4955E0F}"/>
              </a:ext>
            </a:extLst>
          </p:cNvPr>
          <p:cNvSpPr txBox="1"/>
          <p:nvPr/>
        </p:nvSpPr>
        <p:spPr>
          <a:xfrm>
            <a:off x="1" y="4389696"/>
            <a:ext cx="9144000" cy="707886"/>
          </a:xfrm>
          <a:prstGeom prst="rect">
            <a:avLst/>
          </a:prstGeom>
          <a:noFill/>
        </p:spPr>
        <p:txBody>
          <a:bodyPr wrap="square" rtlCol="0">
            <a:spAutoFit/>
          </a:bodyPr>
          <a:lstStyle/>
          <a:p>
            <a:r>
              <a:rPr lang="en-US" sz="1000" b="1" dirty="0">
                <a:solidFill>
                  <a:srgbClr val="002060"/>
                </a:solidFill>
              </a:rPr>
              <a:t>OBSERVATION:</a:t>
            </a:r>
          </a:p>
          <a:p>
            <a:pPr marL="171450" indent="-171450">
              <a:buFont typeface="Wingdings" pitchFamily="2" charset="2"/>
              <a:buChar char="§"/>
            </a:pPr>
            <a:r>
              <a:rPr lang="en-US" sz="1000" dirty="0">
                <a:solidFill>
                  <a:srgbClr val="002060"/>
                </a:solidFill>
              </a:rPr>
              <a:t>The junior Account is hold by only age group from 0-20 years old. </a:t>
            </a:r>
          </a:p>
          <a:p>
            <a:pPr marL="171450" indent="-171450">
              <a:buFont typeface="Wingdings" pitchFamily="2" charset="2"/>
              <a:buChar char="§"/>
            </a:pPr>
            <a:r>
              <a:rPr lang="en-US" sz="1000" dirty="0">
                <a:solidFill>
                  <a:srgbClr val="002060"/>
                </a:solidFill>
              </a:rPr>
              <a:t>Customer’s aged between 20 to 60, whom we had bucketed into 2 sets aged 20 to 30 and 40 to 60, seemed to show clear preferences towards different choice of products.</a:t>
            </a:r>
          </a:p>
        </p:txBody>
      </p:sp>
      <p:sp>
        <p:nvSpPr>
          <p:cNvPr id="17" name="Freeform: Shape 31">
            <a:extLst>
              <a:ext uri="{FF2B5EF4-FFF2-40B4-BE49-F238E27FC236}">
                <a16:creationId xmlns:a16="http://schemas.microsoft.com/office/drawing/2014/main" id="{9136A005-5B9E-214D-A89E-656AC883A8C0}"/>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18" name="Freeform: Shape 31">
            <a:extLst>
              <a:ext uri="{FF2B5EF4-FFF2-40B4-BE49-F238E27FC236}">
                <a16:creationId xmlns:a16="http://schemas.microsoft.com/office/drawing/2014/main" id="{E46196DE-A944-0D4E-884F-973CB2CD50FC}"/>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IV</a:t>
            </a:r>
          </a:p>
        </p:txBody>
      </p:sp>
      <p:sp>
        <p:nvSpPr>
          <p:cNvPr id="19" name="Freeform: Shape 31">
            <a:extLst>
              <a:ext uri="{FF2B5EF4-FFF2-40B4-BE49-F238E27FC236}">
                <a16:creationId xmlns:a16="http://schemas.microsoft.com/office/drawing/2014/main" id="{81BEA2D1-C6A7-EF49-9DA3-A79242BEB7B7}"/>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0" name="Freeform: Shape 31">
            <a:extLst>
              <a:ext uri="{FF2B5EF4-FFF2-40B4-BE49-F238E27FC236}">
                <a16:creationId xmlns:a16="http://schemas.microsoft.com/office/drawing/2014/main" id="{21412089-ED1A-C045-9BA0-F1507D5B626A}"/>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1" name="Freeform: Shape 31">
            <a:extLst>
              <a:ext uri="{FF2B5EF4-FFF2-40B4-BE49-F238E27FC236}">
                <a16:creationId xmlns:a16="http://schemas.microsoft.com/office/drawing/2014/main" id="{8715E9E8-EC8D-0640-BA6D-15D0ECB8B5EA}"/>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2" name="Freeform: Shape 31">
            <a:extLst>
              <a:ext uri="{FF2B5EF4-FFF2-40B4-BE49-F238E27FC236}">
                <a16:creationId xmlns:a16="http://schemas.microsoft.com/office/drawing/2014/main" id="{DE22D147-9EC4-AE47-9C3A-2C0726DFFC70}"/>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3" name="Freeform: Shape 31">
            <a:extLst>
              <a:ext uri="{FF2B5EF4-FFF2-40B4-BE49-F238E27FC236}">
                <a16:creationId xmlns:a16="http://schemas.microsoft.com/office/drawing/2014/main" id="{23894C21-90CC-5048-8F08-6B9252B2C173}"/>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5" name="Picture 14">
            <a:extLst>
              <a:ext uri="{FF2B5EF4-FFF2-40B4-BE49-F238E27FC236}">
                <a16:creationId xmlns:a16="http://schemas.microsoft.com/office/drawing/2014/main" id="{1C30BF5C-86E5-2C45-83D9-27EE9F714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89132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A16A39-972C-E84A-BDB1-D07580FECF99}"/>
              </a:ext>
            </a:extLst>
          </p:cNvPr>
          <p:cNvSpPr txBox="1"/>
          <p:nvPr/>
        </p:nvSpPr>
        <p:spPr>
          <a:xfrm>
            <a:off x="-57564" y="490561"/>
            <a:ext cx="9201564" cy="261610"/>
          </a:xfrm>
          <a:prstGeom prst="rect">
            <a:avLst/>
          </a:prstGeom>
          <a:noFill/>
        </p:spPr>
        <p:txBody>
          <a:bodyPr wrap="square" rtlCol="0">
            <a:spAutoFit/>
          </a:bodyPr>
          <a:lstStyle/>
          <a:p>
            <a:r>
              <a:rPr lang="en-US" sz="1100" b="1" dirty="0">
                <a:solidFill>
                  <a:srgbClr val="CC0000"/>
                </a:solidFill>
              </a:rPr>
              <a:t>Graph showing distribution of total number of product purchased based on cities and median income distribution by cities.</a:t>
            </a:r>
          </a:p>
        </p:txBody>
      </p:sp>
      <p:sp>
        <p:nvSpPr>
          <p:cNvPr id="16" name="TextBox 15">
            <a:extLst>
              <a:ext uri="{FF2B5EF4-FFF2-40B4-BE49-F238E27FC236}">
                <a16:creationId xmlns:a16="http://schemas.microsoft.com/office/drawing/2014/main" id="{672E54C8-94AF-834D-8DBE-4C47A4955E0F}"/>
              </a:ext>
            </a:extLst>
          </p:cNvPr>
          <p:cNvSpPr txBox="1"/>
          <p:nvPr/>
        </p:nvSpPr>
        <p:spPr>
          <a:xfrm>
            <a:off x="0" y="4461420"/>
            <a:ext cx="9144000" cy="861774"/>
          </a:xfrm>
          <a:prstGeom prst="rect">
            <a:avLst/>
          </a:prstGeom>
          <a:noFill/>
        </p:spPr>
        <p:txBody>
          <a:bodyPr wrap="square" rtlCol="0">
            <a:spAutoFit/>
          </a:bodyPr>
          <a:lstStyle/>
          <a:p>
            <a:r>
              <a:rPr lang="en-US" sz="1000" b="1" dirty="0">
                <a:solidFill>
                  <a:srgbClr val="002060"/>
                </a:solidFill>
              </a:rPr>
              <a:t>OBSERVATION:</a:t>
            </a:r>
          </a:p>
          <a:p>
            <a:pPr marL="171450" indent="-171450">
              <a:buFont typeface="Wingdings" pitchFamily="2" charset="2"/>
              <a:buChar char="§"/>
            </a:pPr>
            <a:endParaRPr lang="en-US" sz="1000" b="1" dirty="0">
              <a:solidFill>
                <a:srgbClr val="002060"/>
              </a:solidFill>
            </a:endParaRPr>
          </a:p>
          <a:p>
            <a:pPr marL="171450" indent="-171450">
              <a:buFont typeface="Wingdings" pitchFamily="2" charset="2"/>
              <a:buChar char="§"/>
            </a:pPr>
            <a:r>
              <a:rPr lang="en-US" sz="1000" dirty="0">
                <a:solidFill>
                  <a:srgbClr val="002060"/>
                </a:solidFill>
              </a:rPr>
              <a:t>Median income of customers who belong to MADRID, BARCELONA and CEUTA are higher than other customers.</a:t>
            </a:r>
          </a:p>
          <a:p>
            <a:pPr marL="171450" indent="-171450">
              <a:buFont typeface="Wingdings" pitchFamily="2" charset="2"/>
              <a:buChar char="§"/>
            </a:pPr>
            <a:r>
              <a:rPr lang="en-US" sz="1000" dirty="0">
                <a:solidFill>
                  <a:srgbClr val="002060"/>
                </a:solidFill>
              </a:rPr>
              <a:t>Customer from MADRID, BARCELONA and VALENCIA buys more product than other customers.</a:t>
            </a:r>
          </a:p>
          <a:p>
            <a:pPr marL="171450" indent="-171450">
              <a:buFont typeface="Wingdings" pitchFamily="2" charset="2"/>
              <a:buChar char="§"/>
            </a:pPr>
            <a:endParaRPr lang="en-US" sz="1000" b="1" dirty="0">
              <a:solidFill>
                <a:srgbClr val="002060"/>
              </a:solidFill>
            </a:endParaRPr>
          </a:p>
        </p:txBody>
      </p:sp>
      <p:sp>
        <p:nvSpPr>
          <p:cNvPr id="17" name="Freeform: Shape 31">
            <a:extLst>
              <a:ext uri="{FF2B5EF4-FFF2-40B4-BE49-F238E27FC236}">
                <a16:creationId xmlns:a16="http://schemas.microsoft.com/office/drawing/2014/main" id="{9136A005-5B9E-214D-A89E-656AC883A8C0}"/>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18" name="Freeform: Shape 31">
            <a:extLst>
              <a:ext uri="{FF2B5EF4-FFF2-40B4-BE49-F238E27FC236}">
                <a16:creationId xmlns:a16="http://schemas.microsoft.com/office/drawing/2014/main" id="{E46196DE-A944-0D4E-884F-973CB2CD50FC}"/>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V</a:t>
            </a:r>
          </a:p>
        </p:txBody>
      </p:sp>
      <p:sp>
        <p:nvSpPr>
          <p:cNvPr id="19" name="Freeform: Shape 31">
            <a:extLst>
              <a:ext uri="{FF2B5EF4-FFF2-40B4-BE49-F238E27FC236}">
                <a16:creationId xmlns:a16="http://schemas.microsoft.com/office/drawing/2014/main" id="{81BEA2D1-C6A7-EF49-9DA3-A79242BEB7B7}"/>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0" name="Freeform: Shape 31">
            <a:extLst>
              <a:ext uri="{FF2B5EF4-FFF2-40B4-BE49-F238E27FC236}">
                <a16:creationId xmlns:a16="http://schemas.microsoft.com/office/drawing/2014/main" id="{21412089-ED1A-C045-9BA0-F1507D5B626A}"/>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1" name="Freeform: Shape 31">
            <a:extLst>
              <a:ext uri="{FF2B5EF4-FFF2-40B4-BE49-F238E27FC236}">
                <a16:creationId xmlns:a16="http://schemas.microsoft.com/office/drawing/2014/main" id="{8715E9E8-EC8D-0640-BA6D-15D0ECB8B5EA}"/>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2" name="Freeform: Shape 31">
            <a:extLst>
              <a:ext uri="{FF2B5EF4-FFF2-40B4-BE49-F238E27FC236}">
                <a16:creationId xmlns:a16="http://schemas.microsoft.com/office/drawing/2014/main" id="{DE22D147-9EC4-AE47-9C3A-2C0726DFFC70}"/>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3" name="Freeform: Shape 31">
            <a:extLst>
              <a:ext uri="{FF2B5EF4-FFF2-40B4-BE49-F238E27FC236}">
                <a16:creationId xmlns:a16="http://schemas.microsoft.com/office/drawing/2014/main" id="{23894C21-90CC-5048-8F08-6B9252B2C173}"/>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5" name="Picture 14">
            <a:extLst>
              <a:ext uri="{FF2B5EF4-FFF2-40B4-BE49-F238E27FC236}">
                <a16:creationId xmlns:a16="http://schemas.microsoft.com/office/drawing/2014/main" id="{1C30BF5C-86E5-2C45-83D9-27EE9F714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pic>
        <p:nvPicPr>
          <p:cNvPr id="24" name="Picture 23">
            <a:extLst>
              <a:ext uri="{FF2B5EF4-FFF2-40B4-BE49-F238E27FC236}">
                <a16:creationId xmlns:a16="http://schemas.microsoft.com/office/drawing/2014/main" id="{3D688387-E918-154D-BFFE-AF9581936C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5680" y="881062"/>
            <a:ext cx="4628320" cy="3341543"/>
          </a:xfrm>
          <a:prstGeom prst="rect">
            <a:avLst/>
          </a:prstGeom>
          <a:ln>
            <a:solidFill>
              <a:srgbClr val="CC0000"/>
            </a:solidFill>
          </a:ln>
        </p:spPr>
      </p:pic>
      <p:pic>
        <p:nvPicPr>
          <p:cNvPr id="3" name="Picture 2">
            <a:extLst>
              <a:ext uri="{FF2B5EF4-FFF2-40B4-BE49-F238E27FC236}">
                <a16:creationId xmlns:a16="http://schemas.microsoft.com/office/drawing/2014/main" id="{04138A06-E0BC-2B4F-8B98-0D9A5BFF9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6166"/>
            <a:ext cx="4397491" cy="3355311"/>
          </a:xfrm>
          <a:prstGeom prst="rect">
            <a:avLst/>
          </a:prstGeom>
          <a:ln>
            <a:solidFill>
              <a:srgbClr val="CC0000"/>
            </a:solidFill>
          </a:ln>
        </p:spPr>
      </p:pic>
    </p:spTree>
    <p:extLst>
      <p:ext uri="{BB962C8B-B14F-4D97-AF65-F5344CB8AC3E}">
        <p14:creationId xmlns:p14="http://schemas.microsoft.com/office/powerpoint/2010/main" val="396929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F62175-4C07-834F-A8CE-5F76CD4C9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7574"/>
            <a:ext cx="9144000" cy="3447427"/>
          </a:xfrm>
          <a:prstGeom prst="rect">
            <a:avLst/>
          </a:prstGeom>
          <a:ln>
            <a:solidFill>
              <a:srgbClr val="CC0000"/>
            </a:solidFill>
          </a:ln>
        </p:spPr>
      </p:pic>
      <p:sp>
        <p:nvSpPr>
          <p:cNvPr id="17" name="TextBox 16">
            <a:extLst>
              <a:ext uri="{FF2B5EF4-FFF2-40B4-BE49-F238E27FC236}">
                <a16:creationId xmlns:a16="http://schemas.microsoft.com/office/drawing/2014/main" id="{4A5E0316-840A-2F41-A1A2-6370BF580FBC}"/>
              </a:ext>
            </a:extLst>
          </p:cNvPr>
          <p:cNvSpPr txBox="1"/>
          <p:nvPr/>
        </p:nvSpPr>
        <p:spPr>
          <a:xfrm>
            <a:off x="-25719" y="577694"/>
            <a:ext cx="9201564" cy="261610"/>
          </a:xfrm>
          <a:prstGeom prst="rect">
            <a:avLst/>
          </a:prstGeom>
          <a:noFill/>
        </p:spPr>
        <p:txBody>
          <a:bodyPr wrap="square" rtlCol="0">
            <a:spAutoFit/>
          </a:bodyPr>
          <a:lstStyle/>
          <a:p>
            <a:r>
              <a:rPr lang="en-US" sz="1100" b="1" dirty="0">
                <a:solidFill>
                  <a:srgbClr val="CC0000"/>
                </a:solidFill>
              </a:rPr>
              <a:t>Graph showing distribution of products by Address Details</a:t>
            </a:r>
          </a:p>
        </p:txBody>
      </p:sp>
      <p:sp>
        <p:nvSpPr>
          <p:cNvPr id="18" name="TextBox 17">
            <a:extLst>
              <a:ext uri="{FF2B5EF4-FFF2-40B4-BE49-F238E27FC236}">
                <a16:creationId xmlns:a16="http://schemas.microsoft.com/office/drawing/2014/main" id="{E774D485-990D-EE42-9F87-673C61D1FE4F}"/>
              </a:ext>
            </a:extLst>
          </p:cNvPr>
          <p:cNvSpPr txBox="1"/>
          <p:nvPr/>
        </p:nvSpPr>
        <p:spPr>
          <a:xfrm>
            <a:off x="31845" y="4435614"/>
            <a:ext cx="9144000" cy="553998"/>
          </a:xfrm>
          <a:prstGeom prst="rect">
            <a:avLst/>
          </a:prstGeom>
          <a:noFill/>
        </p:spPr>
        <p:txBody>
          <a:bodyPr wrap="square" rtlCol="0">
            <a:spAutoFit/>
          </a:bodyPr>
          <a:lstStyle/>
          <a:p>
            <a:r>
              <a:rPr lang="en-US" sz="1000" b="1" dirty="0">
                <a:solidFill>
                  <a:srgbClr val="002060"/>
                </a:solidFill>
              </a:rPr>
              <a:t>OBSERVATION:</a:t>
            </a:r>
          </a:p>
          <a:p>
            <a:endParaRPr lang="en-US" sz="1000" b="1" dirty="0">
              <a:solidFill>
                <a:srgbClr val="002060"/>
              </a:solidFill>
            </a:endParaRPr>
          </a:p>
          <a:p>
            <a:pPr marL="171450" indent="-171450">
              <a:buFont typeface="Wingdings" pitchFamily="2" charset="2"/>
              <a:buChar char="§"/>
            </a:pPr>
            <a:r>
              <a:rPr lang="en-US" sz="1000" dirty="0">
                <a:solidFill>
                  <a:srgbClr val="002060"/>
                </a:solidFill>
              </a:rPr>
              <a:t>Majorly customer from MADRID buy more products and then customer from Barcelona and Valencia.</a:t>
            </a:r>
          </a:p>
        </p:txBody>
      </p:sp>
      <p:sp>
        <p:nvSpPr>
          <p:cNvPr id="19" name="Freeform: Shape 31">
            <a:extLst>
              <a:ext uri="{FF2B5EF4-FFF2-40B4-BE49-F238E27FC236}">
                <a16:creationId xmlns:a16="http://schemas.microsoft.com/office/drawing/2014/main" id="{4B97DA05-3FC6-B545-80C7-0C59B89FC360}"/>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0" name="Freeform: Shape 31">
            <a:extLst>
              <a:ext uri="{FF2B5EF4-FFF2-40B4-BE49-F238E27FC236}">
                <a16:creationId xmlns:a16="http://schemas.microsoft.com/office/drawing/2014/main" id="{43D8A8A3-E962-AB47-889E-35619C59DF75}"/>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VI</a:t>
            </a:r>
          </a:p>
        </p:txBody>
      </p:sp>
      <p:sp>
        <p:nvSpPr>
          <p:cNvPr id="21" name="Freeform: Shape 31">
            <a:extLst>
              <a:ext uri="{FF2B5EF4-FFF2-40B4-BE49-F238E27FC236}">
                <a16:creationId xmlns:a16="http://schemas.microsoft.com/office/drawing/2014/main" id="{583151EA-67EB-2E4D-B83F-637053177B29}"/>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2" name="Freeform: Shape 31">
            <a:extLst>
              <a:ext uri="{FF2B5EF4-FFF2-40B4-BE49-F238E27FC236}">
                <a16:creationId xmlns:a16="http://schemas.microsoft.com/office/drawing/2014/main" id="{2EECAE40-4E6A-AA4A-85B3-E53FE44194BB}"/>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3" name="Freeform: Shape 31">
            <a:extLst>
              <a:ext uri="{FF2B5EF4-FFF2-40B4-BE49-F238E27FC236}">
                <a16:creationId xmlns:a16="http://schemas.microsoft.com/office/drawing/2014/main" id="{867DE6BA-1222-964E-8AAE-3F610A8F7A60}"/>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4" name="Freeform: Shape 31">
            <a:extLst>
              <a:ext uri="{FF2B5EF4-FFF2-40B4-BE49-F238E27FC236}">
                <a16:creationId xmlns:a16="http://schemas.microsoft.com/office/drawing/2014/main" id="{74BF30D6-C9C2-C844-9E08-7C2315FC7E2C}"/>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5" name="Freeform: Shape 31">
            <a:extLst>
              <a:ext uri="{FF2B5EF4-FFF2-40B4-BE49-F238E27FC236}">
                <a16:creationId xmlns:a16="http://schemas.microsoft.com/office/drawing/2014/main" id="{2AA9E195-3D27-3544-BA6E-8E81D8F39575}"/>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3" name="Picture 12">
            <a:extLst>
              <a:ext uri="{FF2B5EF4-FFF2-40B4-BE49-F238E27FC236}">
                <a16:creationId xmlns:a16="http://schemas.microsoft.com/office/drawing/2014/main" id="{AFEEC73F-E2E4-A545-9294-F6351233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15775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7E49F-FCFC-D04A-90E3-6C8F0C0CE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04" y="896501"/>
            <a:ext cx="4285679" cy="3208720"/>
          </a:xfrm>
          <a:prstGeom prst="rect">
            <a:avLst/>
          </a:prstGeom>
          <a:ln>
            <a:solidFill>
              <a:srgbClr val="CC0000"/>
            </a:solidFill>
          </a:ln>
        </p:spPr>
      </p:pic>
      <p:pic>
        <p:nvPicPr>
          <p:cNvPr id="5" name="Picture 4">
            <a:extLst>
              <a:ext uri="{FF2B5EF4-FFF2-40B4-BE49-F238E27FC236}">
                <a16:creationId xmlns:a16="http://schemas.microsoft.com/office/drawing/2014/main" id="{F91BEC95-374D-6844-81FC-DFA798479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401" y="889099"/>
            <a:ext cx="4221812" cy="3198076"/>
          </a:xfrm>
          <a:prstGeom prst="rect">
            <a:avLst/>
          </a:prstGeom>
          <a:ln>
            <a:solidFill>
              <a:srgbClr val="CC0000"/>
            </a:solidFill>
          </a:ln>
        </p:spPr>
      </p:pic>
      <p:sp>
        <p:nvSpPr>
          <p:cNvPr id="15" name="TextBox 14">
            <a:extLst>
              <a:ext uri="{FF2B5EF4-FFF2-40B4-BE49-F238E27FC236}">
                <a16:creationId xmlns:a16="http://schemas.microsoft.com/office/drawing/2014/main" id="{204BB473-5810-AF4F-A6C9-64506916E0D5}"/>
              </a:ext>
            </a:extLst>
          </p:cNvPr>
          <p:cNvSpPr txBox="1"/>
          <p:nvPr/>
        </p:nvSpPr>
        <p:spPr>
          <a:xfrm>
            <a:off x="-25719" y="577694"/>
            <a:ext cx="9201564" cy="261610"/>
          </a:xfrm>
          <a:prstGeom prst="rect">
            <a:avLst/>
          </a:prstGeom>
          <a:noFill/>
        </p:spPr>
        <p:txBody>
          <a:bodyPr wrap="square" rtlCol="0">
            <a:spAutoFit/>
          </a:bodyPr>
          <a:lstStyle/>
          <a:p>
            <a:r>
              <a:rPr lang="en-US" sz="1100" b="1" dirty="0">
                <a:solidFill>
                  <a:srgbClr val="CC0000"/>
                </a:solidFill>
              </a:rPr>
              <a:t>Graph showing distribution of total number of product bought by seniority and segment</a:t>
            </a:r>
          </a:p>
        </p:txBody>
      </p:sp>
      <p:sp>
        <p:nvSpPr>
          <p:cNvPr id="17" name="TextBox 16">
            <a:extLst>
              <a:ext uri="{FF2B5EF4-FFF2-40B4-BE49-F238E27FC236}">
                <a16:creationId xmlns:a16="http://schemas.microsoft.com/office/drawing/2014/main" id="{6281E017-E879-5841-90EF-0B5091C95D68}"/>
              </a:ext>
            </a:extLst>
          </p:cNvPr>
          <p:cNvSpPr txBox="1"/>
          <p:nvPr/>
        </p:nvSpPr>
        <p:spPr>
          <a:xfrm>
            <a:off x="31845" y="4328283"/>
            <a:ext cx="9144000" cy="769441"/>
          </a:xfrm>
          <a:prstGeom prst="rect">
            <a:avLst/>
          </a:prstGeom>
          <a:noFill/>
        </p:spPr>
        <p:txBody>
          <a:bodyPr wrap="square" rtlCol="0">
            <a:spAutoFit/>
          </a:bodyPr>
          <a:lstStyle/>
          <a:p>
            <a:r>
              <a:rPr lang="en-US" sz="1000" b="1" dirty="0">
                <a:solidFill>
                  <a:srgbClr val="002060"/>
                </a:solidFill>
              </a:rPr>
              <a:t>OBSERVATION:</a:t>
            </a:r>
          </a:p>
          <a:p>
            <a:endParaRPr lang="en-US" sz="1000" b="1" dirty="0">
              <a:solidFill>
                <a:srgbClr val="002060"/>
              </a:solidFill>
            </a:endParaRPr>
          </a:p>
          <a:p>
            <a:pPr marL="171450" indent="-171450">
              <a:buFont typeface="Wingdings" pitchFamily="2" charset="2"/>
              <a:buChar char="§"/>
            </a:pPr>
            <a:r>
              <a:rPr lang="en-US" sz="1200" dirty="0">
                <a:solidFill>
                  <a:srgbClr val="002060"/>
                </a:solidFill>
              </a:rPr>
              <a:t>Customer with more seniority tends to buy more products.</a:t>
            </a:r>
          </a:p>
          <a:p>
            <a:pPr marL="171450" indent="-171450">
              <a:buFont typeface="Wingdings" pitchFamily="2" charset="2"/>
              <a:buChar char="§"/>
            </a:pPr>
            <a:r>
              <a:rPr lang="en-US" sz="1200" dirty="0">
                <a:solidFill>
                  <a:srgbClr val="002060"/>
                </a:solidFill>
              </a:rPr>
              <a:t>VIP and Individual Customer segment tend to buy more number of products than other customer segment</a:t>
            </a:r>
          </a:p>
        </p:txBody>
      </p:sp>
      <p:sp>
        <p:nvSpPr>
          <p:cNvPr id="18" name="Freeform: Shape 31">
            <a:extLst>
              <a:ext uri="{FF2B5EF4-FFF2-40B4-BE49-F238E27FC236}">
                <a16:creationId xmlns:a16="http://schemas.microsoft.com/office/drawing/2014/main" id="{7E633233-CB13-FD4B-9FE4-27B44001F59F}"/>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19" name="Freeform: Shape 31">
            <a:extLst>
              <a:ext uri="{FF2B5EF4-FFF2-40B4-BE49-F238E27FC236}">
                <a16:creationId xmlns:a16="http://schemas.microsoft.com/office/drawing/2014/main" id="{1233487B-9285-FC49-B901-1D6FFEE43FB0}"/>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VII</a:t>
            </a:r>
          </a:p>
        </p:txBody>
      </p:sp>
      <p:sp>
        <p:nvSpPr>
          <p:cNvPr id="20" name="Freeform: Shape 31">
            <a:extLst>
              <a:ext uri="{FF2B5EF4-FFF2-40B4-BE49-F238E27FC236}">
                <a16:creationId xmlns:a16="http://schemas.microsoft.com/office/drawing/2014/main" id="{8B97534D-FC18-794D-9BBC-AF6AE637484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1" name="Freeform: Shape 31">
            <a:extLst>
              <a:ext uri="{FF2B5EF4-FFF2-40B4-BE49-F238E27FC236}">
                <a16:creationId xmlns:a16="http://schemas.microsoft.com/office/drawing/2014/main" id="{2F2DE9F3-EEF5-9049-AF38-F023CC994FF5}"/>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2" name="Freeform: Shape 31">
            <a:extLst>
              <a:ext uri="{FF2B5EF4-FFF2-40B4-BE49-F238E27FC236}">
                <a16:creationId xmlns:a16="http://schemas.microsoft.com/office/drawing/2014/main" id="{03CC5868-12BD-DF46-98F7-DF9DFE3F8D32}"/>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3" name="Freeform: Shape 31">
            <a:extLst>
              <a:ext uri="{FF2B5EF4-FFF2-40B4-BE49-F238E27FC236}">
                <a16:creationId xmlns:a16="http://schemas.microsoft.com/office/drawing/2014/main" id="{5C129719-8EE8-0E47-B1EC-1A0344BDCFC1}"/>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4" name="Freeform: Shape 31">
            <a:extLst>
              <a:ext uri="{FF2B5EF4-FFF2-40B4-BE49-F238E27FC236}">
                <a16:creationId xmlns:a16="http://schemas.microsoft.com/office/drawing/2014/main" id="{77BB89EC-E4B6-5045-B89E-782B407FB676}"/>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4" name="Picture 13">
            <a:extLst>
              <a:ext uri="{FF2B5EF4-FFF2-40B4-BE49-F238E27FC236}">
                <a16:creationId xmlns:a16="http://schemas.microsoft.com/office/drawing/2014/main" id="{7C11D01D-7913-5343-9570-6D4BFEB1F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15427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04BB473-5810-AF4F-A6C9-64506916E0D5}"/>
              </a:ext>
            </a:extLst>
          </p:cNvPr>
          <p:cNvSpPr txBox="1"/>
          <p:nvPr/>
        </p:nvSpPr>
        <p:spPr>
          <a:xfrm>
            <a:off x="-25719" y="577694"/>
            <a:ext cx="9201564" cy="261610"/>
          </a:xfrm>
          <a:prstGeom prst="rect">
            <a:avLst/>
          </a:prstGeom>
          <a:noFill/>
        </p:spPr>
        <p:txBody>
          <a:bodyPr wrap="square" rtlCol="0">
            <a:spAutoFit/>
          </a:bodyPr>
          <a:lstStyle/>
          <a:p>
            <a:r>
              <a:rPr lang="en-US" sz="1100" b="1" dirty="0">
                <a:solidFill>
                  <a:srgbClr val="CC0000"/>
                </a:solidFill>
              </a:rPr>
              <a:t>Graph showing popularity of products based on total of products owned by customer</a:t>
            </a:r>
          </a:p>
        </p:txBody>
      </p:sp>
      <p:sp>
        <p:nvSpPr>
          <p:cNvPr id="17" name="TextBox 16">
            <a:extLst>
              <a:ext uri="{FF2B5EF4-FFF2-40B4-BE49-F238E27FC236}">
                <a16:creationId xmlns:a16="http://schemas.microsoft.com/office/drawing/2014/main" id="{6281E017-E879-5841-90EF-0B5091C95D68}"/>
              </a:ext>
            </a:extLst>
          </p:cNvPr>
          <p:cNvSpPr txBox="1"/>
          <p:nvPr/>
        </p:nvSpPr>
        <p:spPr>
          <a:xfrm>
            <a:off x="-17241" y="3723878"/>
            <a:ext cx="9149477" cy="1431161"/>
          </a:xfrm>
          <a:prstGeom prst="rect">
            <a:avLst/>
          </a:prstGeom>
          <a:noFill/>
        </p:spPr>
        <p:txBody>
          <a:bodyPr wrap="square" rtlCol="0">
            <a:spAutoFit/>
          </a:bodyPr>
          <a:lstStyle/>
          <a:p>
            <a:r>
              <a:rPr lang="en-US" sz="1000" b="1" dirty="0">
                <a:solidFill>
                  <a:srgbClr val="002060"/>
                </a:solidFill>
              </a:rPr>
              <a:t>OBSERVATION:</a:t>
            </a:r>
          </a:p>
          <a:p>
            <a:pPr marL="171450" indent="-171450">
              <a:buFont typeface="Wingdings" pitchFamily="2" charset="2"/>
              <a:buChar char="§"/>
            </a:pPr>
            <a:r>
              <a:rPr lang="en-US" sz="1100" dirty="0">
                <a:solidFill>
                  <a:srgbClr val="002060"/>
                </a:solidFill>
              </a:rPr>
              <a:t>Among those customers that own only one product, majority of them own Current Account. </a:t>
            </a:r>
          </a:p>
          <a:p>
            <a:pPr marL="171450" indent="-171450">
              <a:buFont typeface="Wingdings" pitchFamily="2" charset="2"/>
              <a:buChar char="§"/>
            </a:pPr>
            <a:r>
              <a:rPr lang="en-US" sz="1100" dirty="0">
                <a:solidFill>
                  <a:srgbClr val="002060"/>
                </a:solidFill>
              </a:rPr>
              <a:t>Among those customers that own Current Account + one more product, Particular Account_2 is the next best choice for customer, followed by Direct Debit. </a:t>
            </a:r>
          </a:p>
          <a:p>
            <a:pPr marL="171450" indent="-171450">
              <a:buFont typeface="Wingdings" pitchFamily="2" charset="2"/>
              <a:buChar char="§"/>
            </a:pPr>
            <a:r>
              <a:rPr lang="en-US" sz="1100" dirty="0">
                <a:solidFill>
                  <a:srgbClr val="002060"/>
                </a:solidFill>
              </a:rPr>
              <a:t>Among those customers that own Current Account + two more product, Direct Debit is the other best choice, followed by E-Account, Payroll </a:t>
            </a:r>
          </a:p>
          <a:p>
            <a:r>
              <a:rPr lang="en-US" sz="1100" dirty="0">
                <a:solidFill>
                  <a:srgbClr val="002060"/>
                </a:solidFill>
              </a:rPr>
              <a:t>     Account and Long Term Deposit Account.</a:t>
            </a:r>
          </a:p>
          <a:p>
            <a:pPr marL="171450" indent="-171450">
              <a:buFont typeface="Wingdings" pitchFamily="2" charset="2"/>
              <a:buChar char="§"/>
            </a:pPr>
            <a:r>
              <a:rPr lang="en-US" sz="1100" dirty="0">
                <a:solidFill>
                  <a:srgbClr val="002060"/>
                </a:solidFill>
              </a:rPr>
              <a:t>Therefore, the top 5 financial products with the most frequent new purchases are Current accounts, Particular Account, Direct Debit , </a:t>
            </a:r>
          </a:p>
          <a:p>
            <a:r>
              <a:rPr lang="en-US" sz="1100" dirty="0">
                <a:solidFill>
                  <a:srgbClr val="002060"/>
                </a:solidFill>
              </a:rPr>
              <a:t>     E-Account, and Payroll Account.</a:t>
            </a:r>
          </a:p>
        </p:txBody>
      </p:sp>
      <p:pic>
        <p:nvPicPr>
          <p:cNvPr id="4" name="Picture 3">
            <a:extLst>
              <a:ext uri="{FF2B5EF4-FFF2-40B4-BE49-F238E27FC236}">
                <a16:creationId xmlns:a16="http://schemas.microsoft.com/office/drawing/2014/main" id="{E6938A78-77E6-8846-9A1D-3EBE494A1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4" y="1012783"/>
            <a:ext cx="2849476" cy="2358187"/>
          </a:xfrm>
          <a:prstGeom prst="rect">
            <a:avLst/>
          </a:prstGeom>
          <a:ln>
            <a:solidFill>
              <a:srgbClr val="CC0000"/>
            </a:solidFill>
          </a:ln>
        </p:spPr>
      </p:pic>
      <p:pic>
        <p:nvPicPr>
          <p:cNvPr id="7" name="Picture 6">
            <a:extLst>
              <a:ext uri="{FF2B5EF4-FFF2-40B4-BE49-F238E27FC236}">
                <a16:creationId xmlns:a16="http://schemas.microsoft.com/office/drawing/2014/main" id="{7F68FF27-9ACD-9843-94F4-32CA3B2D4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400" y="1021619"/>
            <a:ext cx="3090760" cy="2358187"/>
          </a:xfrm>
          <a:prstGeom prst="rect">
            <a:avLst/>
          </a:prstGeom>
          <a:ln>
            <a:solidFill>
              <a:srgbClr val="CC0000"/>
            </a:solidFill>
          </a:ln>
        </p:spPr>
      </p:pic>
      <p:pic>
        <p:nvPicPr>
          <p:cNvPr id="9" name="Picture 8">
            <a:extLst>
              <a:ext uri="{FF2B5EF4-FFF2-40B4-BE49-F238E27FC236}">
                <a16:creationId xmlns:a16="http://schemas.microsoft.com/office/drawing/2014/main" id="{222A6B59-8E7A-DC44-B78D-BF49DC9D2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320" y="1015483"/>
            <a:ext cx="3059916" cy="2390300"/>
          </a:xfrm>
          <a:prstGeom prst="rect">
            <a:avLst/>
          </a:prstGeom>
          <a:ln>
            <a:solidFill>
              <a:srgbClr val="CC0000"/>
            </a:solidFill>
          </a:ln>
        </p:spPr>
      </p:pic>
      <p:sp>
        <p:nvSpPr>
          <p:cNvPr id="19" name="Freeform: Shape 31">
            <a:extLst>
              <a:ext uri="{FF2B5EF4-FFF2-40B4-BE49-F238E27FC236}">
                <a16:creationId xmlns:a16="http://schemas.microsoft.com/office/drawing/2014/main" id="{49C8C73E-10DF-D64F-88A4-8380F85F5207}"/>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0" name="Freeform: Shape 31">
            <a:extLst>
              <a:ext uri="{FF2B5EF4-FFF2-40B4-BE49-F238E27FC236}">
                <a16:creationId xmlns:a16="http://schemas.microsoft.com/office/drawing/2014/main" id="{0DD0E0AF-982D-DA4C-B4E7-EC1920DFEAF0}"/>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VIII</a:t>
            </a:r>
          </a:p>
        </p:txBody>
      </p:sp>
      <p:sp>
        <p:nvSpPr>
          <p:cNvPr id="21" name="Freeform: Shape 31">
            <a:extLst>
              <a:ext uri="{FF2B5EF4-FFF2-40B4-BE49-F238E27FC236}">
                <a16:creationId xmlns:a16="http://schemas.microsoft.com/office/drawing/2014/main" id="{6523BD4A-E6FB-3149-BADB-3D80256D2F75}"/>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2" name="Freeform: Shape 31">
            <a:extLst>
              <a:ext uri="{FF2B5EF4-FFF2-40B4-BE49-F238E27FC236}">
                <a16:creationId xmlns:a16="http://schemas.microsoft.com/office/drawing/2014/main" id="{7A56EF46-6543-EF4C-80FD-330C794C38D6}"/>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3" name="Freeform: Shape 31">
            <a:extLst>
              <a:ext uri="{FF2B5EF4-FFF2-40B4-BE49-F238E27FC236}">
                <a16:creationId xmlns:a16="http://schemas.microsoft.com/office/drawing/2014/main" id="{28F668BC-76E9-1E40-8235-5FDE976FC6CE}"/>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4" name="Freeform: Shape 31">
            <a:extLst>
              <a:ext uri="{FF2B5EF4-FFF2-40B4-BE49-F238E27FC236}">
                <a16:creationId xmlns:a16="http://schemas.microsoft.com/office/drawing/2014/main" id="{42F804B2-0DA3-0D4D-8479-0AEB50F99169}"/>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5" name="Freeform: Shape 31">
            <a:extLst>
              <a:ext uri="{FF2B5EF4-FFF2-40B4-BE49-F238E27FC236}">
                <a16:creationId xmlns:a16="http://schemas.microsoft.com/office/drawing/2014/main" id="{1DFF12FE-9823-CB45-B21F-BD766B199DBE}"/>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6" name="Picture 15">
            <a:extLst>
              <a:ext uri="{FF2B5EF4-FFF2-40B4-BE49-F238E27FC236}">
                <a16:creationId xmlns:a16="http://schemas.microsoft.com/office/drawing/2014/main" id="{A8BB5AB9-2C27-7C41-AB27-DD6149944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25810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04BB473-5810-AF4F-A6C9-64506916E0D5}"/>
              </a:ext>
            </a:extLst>
          </p:cNvPr>
          <p:cNvSpPr txBox="1"/>
          <p:nvPr/>
        </p:nvSpPr>
        <p:spPr>
          <a:xfrm>
            <a:off x="-25719" y="577694"/>
            <a:ext cx="9201564" cy="261610"/>
          </a:xfrm>
          <a:prstGeom prst="rect">
            <a:avLst/>
          </a:prstGeom>
          <a:noFill/>
        </p:spPr>
        <p:txBody>
          <a:bodyPr wrap="square" rtlCol="0">
            <a:spAutoFit/>
          </a:bodyPr>
          <a:lstStyle/>
          <a:p>
            <a:r>
              <a:rPr lang="en-US" sz="1100" b="1" dirty="0">
                <a:solidFill>
                  <a:srgbClr val="CC0000"/>
                </a:solidFill>
              </a:rPr>
              <a:t>Graph showing distribution of different products bought month wise</a:t>
            </a:r>
          </a:p>
        </p:txBody>
      </p:sp>
      <p:sp>
        <p:nvSpPr>
          <p:cNvPr id="17" name="TextBox 16">
            <a:extLst>
              <a:ext uri="{FF2B5EF4-FFF2-40B4-BE49-F238E27FC236}">
                <a16:creationId xmlns:a16="http://schemas.microsoft.com/office/drawing/2014/main" id="{6281E017-E879-5841-90EF-0B5091C95D68}"/>
              </a:ext>
            </a:extLst>
          </p:cNvPr>
          <p:cNvSpPr txBox="1"/>
          <p:nvPr/>
        </p:nvSpPr>
        <p:spPr>
          <a:xfrm>
            <a:off x="-17241" y="3723878"/>
            <a:ext cx="9144000" cy="954107"/>
          </a:xfrm>
          <a:prstGeom prst="rect">
            <a:avLst/>
          </a:prstGeom>
          <a:noFill/>
        </p:spPr>
        <p:txBody>
          <a:bodyPr wrap="square" rtlCol="0">
            <a:spAutoFit/>
          </a:bodyPr>
          <a:lstStyle/>
          <a:p>
            <a:r>
              <a:rPr lang="en-US" sz="1000" b="1" dirty="0">
                <a:solidFill>
                  <a:srgbClr val="002060"/>
                </a:solidFill>
              </a:rPr>
              <a:t>OBSERVATION:</a:t>
            </a:r>
          </a:p>
          <a:p>
            <a:endParaRPr lang="en-US" sz="1000" b="1" dirty="0">
              <a:solidFill>
                <a:srgbClr val="002060"/>
              </a:solidFill>
            </a:endParaRPr>
          </a:p>
          <a:p>
            <a:pPr marL="171450" indent="-171450">
              <a:buFont typeface="Wingdings" pitchFamily="2" charset="2"/>
              <a:buChar char="§"/>
            </a:pPr>
            <a:r>
              <a:rPr lang="en-US" sz="1200" dirty="0">
                <a:solidFill>
                  <a:srgbClr val="002060"/>
                </a:solidFill>
              </a:rPr>
              <a:t>Suddenly after November 2015 there is sharp decline in number of customer buying Short Term Deposit.</a:t>
            </a:r>
          </a:p>
          <a:p>
            <a:pPr marL="171450" indent="-171450">
              <a:buFont typeface="Wingdings" pitchFamily="2" charset="2"/>
              <a:buChar char="§"/>
            </a:pPr>
            <a:r>
              <a:rPr lang="en-US" sz="1200" dirty="0">
                <a:solidFill>
                  <a:srgbClr val="002060"/>
                </a:solidFill>
              </a:rPr>
              <a:t> There is a decline in the number of customer buying Guarantee and Saving account. Also, Very less number of customer buy </a:t>
            </a:r>
          </a:p>
          <a:p>
            <a:r>
              <a:rPr lang="en-US" sz="1200" dirty="0">
                <a:solidFill>
                  <a:srgbClr val="002060"/>
                </a:solidFill>
              </a:rPr>
              <a:t>     Guarantee and Saving account.</a:t>
            </a:r>
          </a:p>
        </p:txBody>
      </p:sp>
      <p:pic>
        <p:nvPicPr>
          <p:cNvPr id="3" name="Picture 2">
            <a:extLst>
              <a:ext uri="{FF2B5EF4-FFF2-40B4-BE49-F238E27FC236}">
                <a16:creationId xmlns:a16="http://schemas.microsoft.com/office/drawing/2014/main" id="{413BEF10-EABC-B54A-A98C-DB5F27607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2" y="985548"/>
            <a:ext cx="2951232" cy="2443673"/>
          </a:xfrm>
          <a:prstGeom prst="rect">
            <a:avLst/>
          </a:prstGeom>
          <a:ln>
            <a:solidFill>
              <a:srgbClr val="CC0000"/>
            </a:solidFill>
          </a:ln>
        </p:spPr>
      </p:pic>
      <p:pic>
        <p:nvPicPr>
          <p:cNvPr id="12" name="Picture 11">
            <a:extLst>
              <a:ext uri="{FF2B5EF4-FFF2-40B4-BE49-F238E27FC236}">
                <a16:creationId xmlns:a16="http://schemas.microsoft.com/office/drawing/2014/main" id="{A26333E9-7E7B-2747-8C6A-8D45921F3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284" y="981123"/>
            <a:ext cx="2981482" cy="2448098"/>
          </a:xfrm>
          <a:prstGeom prst="rect">
            <a:avLst/>
          </a:prstGeom>
          <a:ln>
            <a:solidFill>
              <a:srgbClr val="CC0000"/>
            </a:solidFill>
          </a:ln>
        </p:spPr>
      </p:pic>
      <p:pic>
        <p:nvPicPr>
          <p:cNvPr id="14" name="Picture 13">
            <a:extLst>
              <a:ext uri="{FF2B5EF4-FFF2-40B4-BE49-F238E27FC236}">
                <a16:creationId xmlns:a16="http://schemas.microsoft.com/office/drawing/2014/main" id="{DC189AE1-7647-AB4D-9EE6-7E1B7C5D93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546" y="981123"/>
            <a:ext cx="2981482" cy="2452510"/>
          </a:xfrm>
          <a:prstGeom prst="rect">
            <a:avLst/>
          </a:prstGeom>
          <a:ln>
            <a:solidFill>
              <a:srgbClr val="CC0000"/>
            </a:solidFill>
          </a:ln>
        </p:spPr>
      </p:pic>
      <p:sp>
        <p:nvSpPr>
          <p:cNvPr id="25" name="Freeform: Shape 31">
            <a:extLst>
              <a:ext uri="{FF2B5EF4-FFF2-40B4-BE49-F238E27FC236}">
                <a16:creationId xmlns:a16="http://schemas.microsoft.com/office/drawing/2014/main" id="{AC03A868-F8A3-F145-97CF-1B004BA5B82B}"/>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6" name="Freeform: Shape 31">
            <a:extLst>
              <a:ext uri="{FF2B5EF4-FFF2-40B4-BE49-F238E27FC236}">
                <a16:creationId xmlns:a16="http://schemas.microsoft.com/office/drawing/2014/main" id="{820EB2B5-E43F-8242-A104-0A7053C9CE6A}"/>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IX</a:t>
            </a:r>
          </a:p>
        </p:txBody>
      </p:sp>
      <p:sp>
        <p:nvSpPr>
          <p:cNvPr id="28" name="Freeform: Shape 31">
            <a:extLst>
              <a:ext uri="{FF2B5EF4-FFF2-40B4-BE49-F238E27FC236}">
                <a16:creationId xmlns:a16="http://schemas.microsoft.com/office/drawing/2014/main" id="{54801E54-7416-0C49-A9DD-7A372171CC3E}"/>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9" name="Freeform: Shape 31">
            <a:extLst>
              <a:ext uri="{FF2B5EF4-FFF2-40B4-BE49-F238E27FC236}">
                <a16:creationId xmlns:a16="http://schemas.microsoft.com/office/drawing/2014/main" id="{0ABEEB44-4E56-AE41-BEE7-4E2EBCFA5FFF}"/>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0" name="Freeform: Shape 31">
            <a:extLst>
              <a:ext uri="{FF2B5EF4-FFF2-40B4-BE49-F238E27FC236}">
                <a16:creationId xmlns:a16="http://schemas.microsoft.com/office/drawing/2014/main" id="{C68B5DA6-78AA-0A48-95B0-D2F363131DAE}"/>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31" name="Freeform: Shape 31">
            <a:extLst>
              <a:ext uri="{FF2B5EF4-FFF2-40B4-BE49-F238E27FC236}">
                <a16:creationId xmlns:a16="http://schemas.microsoft.com/office/drawing/2014/main" id="{D4D0D755-4AD8-A14F-BDA9-0DA59EAFC8B8}"/>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33" name="Freeform: Shape 31">
            <a:extLst>
              <a:ext uri="{FF2B5EF4-FFF2-40B4-BE49-F238E27FC236}">
                <a16:creationId xmlns:a16="http://schemas.microsoft.com/office/drawing/2014/main" id="{B27EF2F3-A003-4540-ACE2-DC0ABABA412F}"/>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6" name="Picture 15">
            <a:extLst>
              <a:ext uri="{FF2B5EF4-FFF2-40B4-BE49-F238E27FC236}">
                <a16:creationId xmlns:a16="http://schemas.microsoft.com/office/drawing/2014/main" id="{6BD20BCE-4857-2246-9707-CF1253455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272265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06852-9585-A845-B915-24D70D3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02" y="981607"/>
            <a:ext cx="6616700" cy="762000"/>
          </a:xfrm>
          <a:prstGeom prst="rect">
            <a:avLst/>
          </a:prstGeom>
          <a:ln>
            <a:solidFill>
              <a:srgbClr val="CC0000"/>
            </a:solidFill>
          </a:ln>
        </p:spPr>
      </p:pic>
      <p:pic>
        <p:nvPicPr>
          <p:cNvPr id="6" name="Picture 5">
            <a:extLst>
              <a:ext uri="{FF2B5EF4-FFF2-40B4-BE49-F238E27FC236}">
                <a16:creationId xmlns:a16="http://schemas.microsoft.com/office/drawing/2014/main" id="{4A63E6D0-42B6-004B-BE46-4F405A138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48" y="1795056"/>
            <a:ext cx="6972300" cy="1117600"/>
          </a:xfrm>
          <a:prstGeom prst="rect">
            <a:avLst/>
          </a:prstGeom>
          <a:ln>
            <a:solidFill>
              <a:srgbClr val="CC0000"/>
            </a:solidFill>
          </a:ln>
        </p:spPr>
      </p:pic>
      <p:sp>
        <p:nvSpPr>
          <p:cNvPr id="3" name="TextBox 2">
            <a:extLst>
              <a:ext uri="{FF2B5EF4-FFF2-40B4-BE49-F238E27FC236}">
                <a16:creationId xmlns:a16="http://schemas.microsoft.com/office/drawing/2014/main" id="{5326E2AC-8FC2-064F-986C-43993F4ECB54}"/>
              </a:ext>
            </a:extLst>
          </p:cNvPr>
          <p:cNvSpPr txBox="1"/>
          <p:nvPr/>
        </p:nvSpPr>
        <p:spPr>
          <a:xfrm>
            <a:off x="0" y="3388896"/>
            <a:ext cx="9080938" cy="1754326"/>
          </a:xfrm>
          <a:prstGeom prst="rect">
            <a:avLst/>
          </a:prstGeom>
          <a:noFill/>
        </p:spPr>
        <p:txBody>
          <a:bodyPr wrap="square" rtlCol="0">
            <a:spAutoFit/>
          </a:bodyPr>
          <a:lstStyle/>
          <a:p>
            <a:r>
              <a:rPr lang="en-US" sz="1200" b="1" dirty="0">
                <a:solidFill>
                  <a:srgbClr val="002060"/>
                </a:solidFill>
              </a:rPr>
              <a:t>EXPLANATION:</a:t>
            </a:r>
            <a:endParaRPr lang="en-US" sz="1200" dirty="0">
              <a:solidFill>
                <a:srgbClr val="002060"/>
              </a:solidFill>
            </a:endParaRPr>
          </a:p>
          <a:p>
            <a:pPr marL="171450" indent="-171450">
              <a:buFont typeface="Wingdings" pitchFamily="2" charset="2"/>
              <a:buChar char="§"/>
            </a:pPr>
            <a:r>
              <a:rPr lang="en-US" sz="1200" dirty="0">
                <a:solidFill>
                  <a:srgbClr val="002060"/>
                </a:solidFill>
              </a:rPr>
              <a:t>A zero in product column indicated that the customer did not own that product and one indicated that the customer owned that </a:t>
            </a:r>
          </a:p>
          <a:p>
            <a:r>
              <a:rPr lang="en-US" sz="1200" dirty="0">
                <a:solidFill>
                  <a:srgbClr val="002060"/>
                </a:solidFill>
              </a:rPr>
              <a:t>    product as of that month. So, in STEP 1 we are identifying the customers who bought the products during these 17 months. This </a:t>
            </a:r>
          </a:p>
          <a:p>
            <a:r>
              <a:rPr lang="en-US" sz="1200" dirty="0">
                <a:solidFill>
                  <a:srgbClr val="002060"/>
                </a:solidFill>
              </a:rPr>
              <a:t>    will be the people whom we will be interested in because there is no point in training our model with customers who did not buy </a:t>
            </a:r>
          </a:p>
          <a:p>
            <a:r>
              <a:rPr lang="en-US" sz="1200" dirty="0">
                <a:solidFill>
                  <a:srgbClr val="002060"/>
                </a:solidFill>
              </a:rPr>
              <a:t>    anything.</a:t>
            </a:r>
          </a:p>
          <a:p>
            <a:pPr marL="171450" indent="-171450">
              <a:buFont typeface="Wingdings" pitchFamily="2" charset="2"/>
              <a:buChar char="§"/>
            </a:pPr>
            <a:r>
              <a:rPr lang="en-US" sz="1200" dirty="0">
                <a:solidFill>
                  <a:srgbClr val="002060"/>
                </a:solidFill>
              </a:rPr>
              <a:t>In STEP 2, we Integrated training data and test data. Training data and test data can be easily distinguished by a date variable </a:t>
            </a:r>
          </a:p>
          <a:p>
            <a:r>
              <a:rPr lang="en-US" sz="1200" dirty="0">
                <a:solidFill>
                  <a:srgbClr val="002060"/>
                </a:solidFill>
              </a:rPr>
              <a:t>    (fecha_dato). The same 24 customer variables are shared, and 22 product variables that are not in the test data are filled with </a:t>
            </a:r>
          </a:p>
          <a:p>
            <a:r>
              <a:rPr lang="en-US" sz="1200" dirty="0">
                <a:solidFill>
                  <a:srgbClr val="002060"/>
                </a:solidFill>
              </a:rPr>
              <a:t>    zeros. </a:t>
            </a:r>
          </a:p>
          <a:p>
            <a:pPr marL="171450" indent="-171450">
              <a:buFont typeface="Wingdings" pitchFamily="2" charset="2"/>
              <a:buChar char="§"/>
            </a:pPr>
            <a:r>
              <a:rPr lang="en-US" sz="1200" dirty="0">
                <a:solidFill>
                  <a:srgbClr val="002060"/>
                </a:solidFill>
              </a:rPr>
              <a:t>In STEP 3, we have dropped two product i.e., Saving and Guarantee account as they are rarely purchased by customer.</a:t>
            </a:r>
            <a:endParaRPr lang="en-US" dirty="0"/>
          </a:p>
        </p:txBody>
      </p:sp>
      <p:sp>
        <p:nvSpPr>
          <p:cNvPr id="16" name="TextBox 15">
            <a:extLst>
              <a:ext uri="{FF2B5EF4-FFF2-40B4-BE49-F238E27FC236}">
                <a16:creationId xmlns:a16="http://schemas.microsoft.com/office/drawing/2014/main" id="{37C191C0-C990-B345-B23F-39EB9DDA84D7}"/>
              </a:ext>
            </a:extLst>
          </p:cNvPr>
          <p:cNvSpPr txBox="1"/>
          <p:nvPr/>
        </p:nvSpPr>
        <p:spPr>
          <a:xfrm>
            <a:off x="-57564" y="612275"/>
            <a:ext cx="2416046" cy="369332"/>
          </a:xfrm>
          <a:prstGeom prst="rect">
            <a:avLst/>
          </a:prstGeom>
          <a:noFill/>
        </p:spPr>
        <p:txBody>
          <a:bodyPr wrap="none" rtlCol="0">
            <a:spAutoFit/>
          </a:bodyPr>
          <a:lstStyle/>
          <a:p>
            <a:r>
              <a:rPr lang="en-US" b="1" dirty="0">
                <a:solidFill>
                  <a:srgbClr val="CC0000"/>
                </a:solidFill>
              </a:rPr>
              <a:t>Data Preprocessing </a:t>
            </a:r>
          </a:p>
        </p:txBody>
      </p:sp>
      <p:sp>
        <p:nvSpPr>
          <p:cNvPr id="11" name="TextBox 10">
            <a:extLst>
              <a:ext uri="{FF2B5EF4-FFF2-40B4-BE49-F238E27FC236}">
                <a16:creationId xmlns:a16="http://schemas.microsoft.com/office/drawing/2014/main" id="{67950F8F-2697-284C-939C-725BA6CDBC68}"/>
              </a:ext>
            </a:extLst>
          </p:cNvPr>
          <p:cNvSpPr txBox="1"/>
          <p:nvPr/>
        </p:nvSpPr>
        <p:spPr>
          <a:xfrm>
            <a:off x="5651" y="1169158"/>
            <a:ext cx="849848" cy="307777"/>
          </a:xfrm>
          <a:prstGeom prst="rect">
            <a:avLst/>
          </a:prstGeom>
          <a:noFill/>
        </p:spPr>
        <p:txBody>
          <a:bodyPr wrap="none" rtlCol="0">
            <a:spAutoFit/>
          </a:bodyPr>
          <a:lstStyle/>
          <a:p>
            <a:r>
              <a:rPr lang="en-US" sz="1400" dirty="0">
                <a:solidFill>
                  <a:srgbClr val="C00000"/>
                </a:solidFill>
              </a:rPr>
              <a:t>STEP 1.</a:t>
            </a:r>
          </a:p>
        </p:txBody>
      </p:sp>
      <p:sp>
        <p:nvSpPr>
          <p:cNvPr id="20" name="TextBox 19">
            <a:extLst>
              <a:ext uri="{FF2B5EF4-FFF2-40B4-BE49-F238E27FC236}">
                <a16:creationId xmlns:a16="http://schemas.microsoft.com/office/drawing/2014/main" id="{B172C535-F291-494B-A450-17E83133C44E}"/>
              </a:ext>
            </a:extLst>
          </p:cNvPr>
          <p:cNvSpPr txBox="1"/>
          <p:nvPr/>
        </p:nvSpPr>
        <p:spPr>
          <a:xfrm>
            <a:off x="0" y="2093840"/>
            <a:ext cx="849848" cy="307777"/>
          </a:xfrm>
          <a:prstGeom prst="rect">
            <a:avLst/>
          </a:prstGeom>
          <a:noFill/>
        </p:spPr>
        <p:txBody>
          <a:bodyPr wrap="square" rtlCol="0">
            <a:spAutoFit/>
          </a:bodyPr>
          <a:lstStyle/>
          <a:p>
            <a:r>
              <a:rPr lang="en-US" sz="1400" dirty="0">
                <a:solidFill>
                  <a:srgbClr val="C00000"/>
                </a:solidFill>
              </a:rPr>
              <a:t>STEP 2.</a:t>
            </a:r>
          </a:p>
        </p:txBody>
      </p:sp>
      <p:sp>
        <p:nvSpPr>
          <p:cNvPr id="21" name="Freeform: Shape 31">
            <a:extLst>
              <a:ext uri="{FF2B5EF4-FFF2-40B4-BE49-F238E27FC236}">
                <a16:creationId xmlns:a16="http://schemas.microsoft.com/office/drawing/2014/main" id="{30372CFF-351F-5348-9F95-24AE412E6BC0}"/>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2" name="Freeform: Shape 31">
            <a:extLst>
              <a:ext uri="{FF2B5EF4-FFF2-40B4-BE49-F238E27FC236}">
                <a16:creationId xmlns:a16="http://schemas.microsoft.com/office/drawing/2014/main" id="{CA155FFE-A119-0444-BF2E-6A9357AD19FE}"/>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23" name="Freeform: Shape 31">
            <a:extLst>
              <a:ext uri="{FF2B5EF4-FFF2-40B4-BE49-F238E27FC236}">
                <a16:creationId xmlns:a16="http://schemas.microsoft.com/office/drawing/2014/main" id="{C9436538-305F-3E45-B108-226B561538FE}"/>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4" name="Freeform: Shape 31">
            <a:extLst>
              <a:ext uri="{FF2B5EF4-FFF2-40B4-BE49-F238E27FC236}">
                <a16:creationId xmlns:a16="http://schemas.microsoft.com/office/drawing/2014/main" id="{FF8C262B-8C03-1B4E-B37B-38B7709A62DF}"/>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5" name="Freeform: Shape 31">
            <a:extLst>
              <a:ext uri="{FF2B5EF4-FFF2-40B4-BE49-F238E27FC236}">
                <a16:creationId xmlns:a16="http://schemas.microsoft.com/office/drawing/2014/main" id="{B29ACE9F-B7DF-1943-A937-3AC4D48869B7}"/>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6" name="Freeform: Shape 31">
            <a:extLst>
              <a:ext uri="{FF2B5EF4-FFF2-40B4-BE49-F238E27FC236}">
                <a16:creationId xmlns:a16="http://schemas.microsoft.com/office/drawing/2014/main" id="{BFE3C3C8-0775-424F-8E8D-81A640501BAD}"/>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8" name="Freeform: Shape 31">
            <a:extLst>
              <a:ext uri="{FF2B5EF4-FFF2-40B4-BE49-F238E27FC236}">
                <a16:creationId xmlns:a16="http://schemas.microsoft.com/office/drawing/2014/main" id="{6FEC14B0-286D-1549-8BA2-9B312C27514C}"/>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3" name="Picture 12">
            <a:extLst>
              <a:ext uri="{FF2B5EF4-FFF2-40B4-BE49-F238E27FC236}">
                <a16:creationId xmlns:a16="http://schemas.microsoft.com/office/drawing/2014/main" id="{FE481D09-158B-8C45-B470-711D4BB0F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848" y="2943875"/>
            <a:ext cx="6464300" cy="381000"/>
          </a:xfrm>
          <a:prstGeom prst="rect">
            <a:avLst/>
          </a:prstGeom>
          <a:ln>
            <a:solidFill>
              <a:srgbClr val="CC0000"/>
            </a:solidFill>
          </a:ln>
        </p:spPr>
      </p:pic>
      <p:sp>
        <p:nvSpPr>
          <p:cNvPr id="30" name="TextBox 29">
            <a:extLst>
              <a:ext uri="{FF2B5EF4-FFF2-40B4-BE49-F238E27FC236}">
                <a16:creationId xmlns:a16="http://schemas.microsoft.com/office/drawing/2014/main" id="{0F09BA1D-29EC-F546-B3EB-C249F0D08C18}"/>
              </a:ext>
            </a:extLst>
          </p:cNvPr>
          <p:cNvSpPr txBox="1"/>
          <p:nvPr/>
        </p:nvSpPr>
        <p:spPr>
          <a:xfrm>
            <a:off x="59569" y="2964105"/>
            <a:ext cx="849848" cy="307777"/>
          </a:xfrm>
          <a:prstGeom prst="rect">
            <a:avLst/>
          </a:prstGeom>
          <a:noFill/>
        </p:spPr>
        <p:txBody>
          <a:bodyPr wrap="square" rtlCol="0">
            <a:spAutoFit/>
          </a:bodyPr>
          <a:lstStyle/>
          <a:p>
            <a:r>
              <a:rPr lang="en-US" sz="1400" dirty="0">
                <a:solidFill>
                  <a:srgbClr val="C00000"/>
                </a:solidFill>
              </a:rPr>
              <a:t>STEP 3.</a:t>
            </a:r>
          </a:p>
        </p:txBody>
      </p:sp>
      <p:pic>
        <p:nvPicPr>
          <p:cNvPr id="18" name="Picture 17">
            <a:extLst>
              <a:ext uri="{FF2B5EF4-FFF2-40B4-BE49-F238E27FC236}">
                <a16:creationId xmlns:a16="http://schemas.microsoft.com/office/drawing/2014/main" id="{56CCC21C-44CC-624E-899A-959B34560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938672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26E2AC-8FC2-064F-986C-43993F4ECB54}"/>
              </a:ext>
            </a:extLst>
          </p:cNvPr>
          <p:cNvSpPr txBox="1"/>
          <p:nvPr/>
        </p:nvSpPr>
        <p:spPr>
          <a:xfrm>
            <a:off x="98117" y="3751478"/>
            <a:ext cx="9080938" cy="1384995"/>
          </a:xfrm>
          <a:prstGeom prst="rect">
            <a:avLst/>
          </a:prstGeom>
          <a:noFill/>
        </p:spPr>
        <p:txBody>
          <a:bodyPr wrap="square" rtlCol="0">
            <a:spAutoFit/>
          </a:bodyPr>
          <a:lstStyle/>
          <a:p>
            <a:r>
              <a:rPr lang="en-US" sz="1200" b="1" dirty="0">
                <a:solidFill>
                  <a:srgbClr val="002060"/>
                </a:solidFill>
              </a:rPr>
              <a:t>EXPLANATION:</a:t>
            </a:r>
          </a:p>
          <a:p>
            <a:pPr marL="171450" indent="-171450">
              <a:buFont typeface="Wingdings" pitchFamily="2" charset="2"/>
              <a:buChar char="§"/>
            </a:pPr>
            <a:endParaRPr lang="en-US" sz="1200" dirty="0">
              <a:solidFill>
                <a:srgbClr val="002060"/>
              </a:solidFill>
            </a:endParaRPr>
          </a:p>
          <a:p>
            <a:pPr marL="171450" indent="-171450">
              <a:buFont typeface="Wingdings" pitchFamily="2" charset="2"/>
              <a:buChar char="§"/>
            </a:pPr>
            <a:r>
              <a:rPr lang="en-US" sz="1200" dirty="0">
                <a:solidFill>
                  <a:srgbClr val="002060"/>
                </a:solidFill>
              </a:rPr>
              <a:t>In STEP 1, we have converts a date to a number i.e., 2015-01-28 is converted to 1 and 2016-06-28 is converted to 18. We did </a:t>
            </a:r>
          </a:p>
          <a:p>
            <a:r>
              <a:rPr lang="en-US" sz="1200" dirty="0">
                <a:solidFill>
                  <a:srgbClr val="002060"/>
                </a:solidFill>
              </a:rPr>
              <a:t>    this in order to create a lag so that we can compare the current month product purchase behavior of any customer with his/her </a:t>
            </a:r>
          </a:p>
          <a:p>
            <a:r>
              <a:rPr lang="en-US" sz="1200" dirty="0">
                <a:solidFill>
                  <a:srgbClr val="002060"/>
                </a:solidFill>
              </a:rPr>
              <a:t>    previous purchasing behavior in order to train our model. </a:t>
            </a:r>
          </a:p>
          <a:p>
            <a:pPr marL="171450" indent="-171450">
              <a:buFont typeface="Wingdings" pitchFamily="2" charset="2"/>
              <a:buChar char="§"/>
            </a:pPr>
            <a:r>
              <a:rPr lang="en-US" sz="1200" dirty="0">
                <a:solidFill>
                  <a:srgbClr val="002060"/>
                </a:solidFill>
              </a:rPr>
              <a:t>In STEP 2, we are combining the same month’s customer information from last year as input features, meaning now 46 input </a:t>
            </a:r>
          </a:p>
          <a:p>
            <a:r>
              <a:rPr lang="en-US" sz="1200" dirty="0">
                <a:solidFill>
                  <a:srgbClr val="002060"/>
                </a:solidFill>
              </a:rPr>
              <a:t>    features in total will be used to train the data of June, 2015 train set in order to give the recommendation for June, 2016.</a:t>
            </a:r>
          </a:p>
        </p:txBody>
      </p:sp>
      <p:sp>
        <p:nvSpPr>
          <p:cNvPr id="16" name="TextBox 15">
            <a:extLst>
              <a:ext uri="{FF2B5EF4-FFF2-40B4-BE49-F238E27FC236}">
                <a16:creationId xmlns:a16="http://schemas.microsoft.com/office/drawing/2014/main" id="{37C191C0-C990-B345-B23F-39EB9DDA84D7}"/>
              </a:ext>
            </a:extLst>
          </p:cNvPr>
          <p:cNvSpPr txBox="1"/>
          <p:nvPr/>
        </p:nvSpPr>
        <p:spPr>
          <a:xfrm>
            <a:off x="-57564" y="612275"/>
            <a:ext cx="2416046" cy="369332"/>
          </a:xfrm>
          <a:prstGeom prst="rect">
            <a:avLst/>
          </a:prstGeom>
          <a:noFill/>
        </p:spPr>
        <p:txBody>
          <a:bodyPr wrap="none" rtlCol="0">
            <a:spAutoFit/>
          </a:bodyPr>
          <a:lstStyle/>
          <a:p>
            <a:r>
              <a:rPr lang="en-US" b="1" dirty="0">
                <a:solidFill>
                  <a:srgbClr val="CC0000"/>
                </a:solidFill>
              </a:rPr>
              <a:t>Feature Engineering</a:t>
            </a:r>
          </a:p>
        </p:txBody>
      </p:sp>
      <p:sp>
        <p:nvSpPr>
          <p:cNvPr id="11" name="TextBox 10">
            <a:extLst>
              <a:ext uri="{FF2B5EF4-FFF2-40B4-BE49-F238E27FC236}">
                <a16:creationId xmlns:a16="http://schemas.microsoft.com/office/drawing/2014/main" id="{67950F8F-2697-284C-939C-725BA6CDBC68}"/>
              </a:ext>
            </a:extLst>
          </p:cNvPr>
          <p:cNvSpPr txBox="1"/>
          <p:nvPr/>
        </p:nvSpPr>
        <p:spPr>
          <a:xfrm>
            <a:off x="31531" y="1282262"/>
            <a:ext cx="849848" cy="307777"/>
          </a:xfrm>
          <a:prstGeom prst="rect">
            <a:avLst/>
          </a:prstGeom>
          <a:noFill/>
        </p:spPr>
        <p:txBody>
          <a:bodyPr wrap="none" rtlCol="0">
            <a:spAutoFit/>
          </a:bodyPr>
          <a:lstStyle/>
          <a:p>
            <a:r>
              <a:rPr lang="en-US" sz="1400" dirty="0">
                <a:solidFill>
                  <a:srgbClr val="C00000"/>
                </a:solidFill>
              </a:rPr>
              <a:t>STEP 1.</a:t>
            </a:r>
          </a:p>
        </p:txBody>
      </p:sp>
      <p:sp>
        <p:nvSpPr>
          <p:cNvPr id="20" name="TextBox 19">
            <a:extLst>
              <a:ext uri="{FF2B5EF4-FFF2-40B4-BE49-F238E27FC236}">
                <a16:creationId xmlns:a16="http://schemas.microsoft.com/office/drawing/2014/main" id="{B172C535-F291-494B-A450-17E83133C44E}"/>
              </a:ext>
            </a:extLst>
          </p:cNvPr>
          <p:cNvSpPr txBox="1"/>
          <p:nvPr/>
        </p:nvSpPr>
        <p:spPr>
          <a:xfrm>
            <a:off x="28600" y="3045487"/>
            <a:ext cx="849848" cy="307777"/>
          </a:xfrm>
          <a:prstGeom prst="rect">
            <a:avLst/>
          </a:prstGeom>
          <a:noFill/>
        </p:spPr>
        <p:txBody>
          <a:bodyPr wrap="none" rtlCol="0">
            <a:spAutoFit/>
          </a:bodyPr>
          <a:lstStyle/>
          <a:p>
            <a:r>
              <a:rPr lang="en-US" sz="1400" dirty="0">
                <a:solidFill>
                  <a:srgbClr val="C00000"/>
                </a:solidFill>
              </a:rPr>
              <a:t>STEP 2.</a:t>
            </a:r>
          </a:p>
        </p:txBody>
      </p:sp>
      <p:pic>
        <p:nvPicPr>
          <p:cNvPr id="18" name="Picture 17">
            <a:extLst>
              <a:ext uri="{FF2B5EF4-FFF2-40B4-BE49-F238E27FC236}">
                <a16:creationId xmlns:a16="http://schemas.microsoft.com/office/drawing/2014/main" id="{7095891A-E96C-654E-A4D9-91FB3E02F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49" y="958398"/>
            <a:ext cx="7221944" cy="1627442"/>
          </a:xfrm>
          <a:prstGeom prst="rect">
            <a:avLst/>
          </a:prstGeom>
          <a:ln>
            <a:solidFill>
              <a:srgbClr val="CC0000"/>
            </a:solidFill>
          </a:ln>
        </p:spPr>
      </p:pic>
      <p:sp>
        <p:nvSpPr>
          <p:cNvPr id="29" name="Freeform: Shape 31">
            <a:extLst>
              <a:ext uri="{FF2B5EF4-FFF2-40B4-BE49-F238E27FC236}">
                <a16:creationId xmlns:a16="http://schemas.microsoft.com/office/drawing/2014/main" id="{524F5BCE-48F6-334A-B5E3-522CA8091EEC}"/>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404CAEEE-EDA0-A542-8F00-B4C8FC05BF3C}"/>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92F56A1A-2087-E94B-9701-F6ADC8D06C53}"/>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33" name="Freeform: Shape 31">
            <a:extLst>
              <a:ext uri="{FF2B5EF4-FFF2-40B4-BE49-F238E27FC236}">
                <a16:creationId xmlns:a16="http://schemas.microsoft.com/office/drawing/2014/main" id="{F2E71E70-9923-B84B-8BDE-347CD3B74FA9}"/>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4" name="Freeform: Shape 31">
            <a:extLst>
              <a:ext uri="{FF2B5EF4-FFF2-40B4-BE49-F238E27FC236}">
                <a16:creationId xmlns:a16="http://schemas.microsoft.com/office/drawing/2014/main" id="{52EA6151-1DA9-BD44-BFD3-E625448DF563}"/>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7ACF8C2E-8A49-014B-A4BB-C8BEC77DD8D4}"/>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F8B6E36D-AC10-534B-88A3-91D3D4957B02}"/>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4" name="Picture 3">
            <a:extLst>
              <a:ext uri="{FF2B5EF4-FFF2-40B4-BE49-F238E27FC236}">
                <a16:creationId xmlns:a16="http://schemas.microsoft.com/office/drawing/2014/main" id="{3D8CB495-7985-4242-A4A3-449F2B3DA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06" y="2658154"/>
            <a:ext cx="7175500" cy="669265"/>
          </a:xfrm>
          <a:prstGeom prst="rect">
            <a:avLst/>
          </a:prstGeom>
          <a:ln>
            <a:solidFill>
              <a:srgbClr val="CC0000"/>
            </a:solidFill>
          </a:ln>
        </p:spPr>
      </p:pic>
      <p:pic>
        <p:nvPicPr>
          <p:cNvPr id="17" name="Picture 16">
            <a:extLst>
              <a:ext uri="{FF2B5EF4-FFF2-40B4-BE49-F238E27FC236}">
                <a16:creationId xmlns:a16="http://schemas.microsoft.com/office/drawing/2014/main" id="{FF0C6445-D29E-D24A-A2D8-136D3244E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pic>
        <p:nvPicPr>
          <p:cNvPr id="19" name="Picture 18">
            <a:extLst>
              <a:ext uri="{FF2B5EF4-FFF2-40B4-BE49-F238E27FC236}">
                <a16:creationId xmlns:a16="http://schemas.microsoft.com/office/drawing/2014/main" id="{35D06D50-EDFC-A947-B81E-EB1CD404F9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406" y="3359061"/>
            <a:ext cx="7175500" cy="355600"/>
          </a:xfrm>
          <a:prstGeom prst="rect">
            <a:avLst/>
          </a:prstGeom>
          <a:ln>
            <a:solidFill>
              <a:srgbClr val="CC0000"/>
            </a:solidFill>
          </a:ln>
        </p:spPr>
      </p:pic>
    </p:spTree>
    <p:extLst>
      <p:ext uri="{BB962C8B-B14F-4D97-AF65-F5344CB8AC3E}">
        <p14:creationId xmlns:p14="http://schemas.microsoft.com/office/powerpoint/2010/main" val="303904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I</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45712" y="518153"/>
            <a:ext cx="2056973" cy="369332"/>
          </a:xfrm>
          <a:prstGeom prst="rect">
            <a:avLst/>
          </a:prstGeom>
          <a:noFill/>
        </p:spPr>
        <p:txBody>
          <a:bodyPr wrap="none" rtlCol="0">
            <a:spAutoFit/>
          </a:bodyPr>
          <a:lstStyle/>
          <a:p>
            <a:r>
              <a:rPr lang="en-US" b="1" dirty="0">
                <a:solidFill>
                  <a:srgbClr val="CC0000"/>
                </a:solidFill>
              </a:rPr>
              <a:t>Splitting the data</a:t>
            </a:r>
          </a:p>
        </p:txBody>
      </p:sp>
      <p:sp>
        <p:nvSpPr>
          <p:cNvPr id="21" name="TextBox 20">
            <a:extLst>
              <a:ext uri="{FF2B5EF4-FFF2-40B4-BE49-F238E27FC236}">
                <a16:creationId xmlns:a16="http://schemas.microsoft.com/office/drawing/2014/main" id="{C08D5ADC-70DD-8D45-98FF-587C28CC2434}"/>
              </a:ext>
            </a:extLst>
          </p:cNvPr>
          <p:cNvSpPr txBox="1"/>
          <p:nvPr/>
        </p:nvSpPr>
        <p:spPr>
          <a:xfrm>
            <a:off x="-25420" y="3328867"/>
            <a:ext cx="9080938" cy="1754326"/>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US" sz="1200" dirty="0">
                <a:solidFill>
                  <a:srgbClr val="002060"/>
                </a:solidFill>
              </a:rPr>
              <a:t>A total of 1 year and 6 months worth of data (2015-01-28 ~ 2016-05-28) is provided as training data, and the test data to be         predicted is future data (2016-06-28). So, we separate the testing data with the help of Month_status_date for which we have to  predict the recommended product for the customer.</a:t>
            </a:r>
          </a:p>
          <a:p>
            <a:pPr marL="171450" indent="-171450">
              <a:buFont typeface="Wingdings" pitchFamily="2" charset="2"/>
              <a:buChar char="§"/>
            </a:pPr>
            <a:endParaRPr lang="en-US" sz="1200" dirty="0">
              <a:solidFill>
                <a:srgbClr val="002060"/>
              </a:solidFill>
            </a:endParaRPr>
          </a:p>
          <a:p>
            <a:pPr marL="171450" indent="-171450">
              <a:buFont typeface="Wingdings" pitchFamily="2" charset="2"/>
              <a:buChar char="§"/>
            </a:pPr>
            <a:r>
              <a:rPr lang="en-US" sz="1200" dirty="0">
                <a:solidFill>
                  <a:srgbClr val="002060"/>
                </a:solidFill>
              </a:rPr>
              <a:t>In this case, it is common to separate the latest data (2016-05-28) into verification data and use the remaining data as training data even in the internal cross-validation process. In the baseline model, in order to simplify the model, data for a total of 4 months    from 2016-01-28 to 2016-04-28 is used as training data, and 2016-05-28 data is used as verification data.</a:t>
            </a:r>
          </a:p>
        </p:txBody>
      </p:sp>
      <p:pic>
        <p:nvPicPr>
          <p:cNvPr id="3" name="Picture 2">
            <a:extLst>
              <a:ext uri="{FF2B5EF4-FFF2-40B4-BE49-F238E27FC236}">
                <a16:creationId xmlns:a16="http://schemas.microsoft.com/office/drawing/2014/main" id="{E47E1DCC-4009-534A-932E-D730B1D10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023969"/>
            <a:ext cx="7124700" cy="381000"/>
          </a:xfrm>
          <a:prstGeom prst="rect">
            <a:avLst/>
          </a:prstGeom>
          <a:ln>
            <a:solidFill>
              <a:srgbClr val="CC0000"/>
            </a:solidFill>
          </a:ln>
        </p:spPr>
      </p:pic>
      <p:pic>
        <p:nvPicPr>
          <p:cNvPr id="7" name="Picture 6">
            <a:extLst>
              <a:ext uri="{FF2B5EF4-FFF2-40B4-BE49-F238E27FC236}">
                <a16:creationId xmlns:a16="http://schemas.microsoft.com/office/drawing/2014/main" id="{697643E9-86C6-5045-9F70-A0F9F7184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746881"/>
            <a:ext cx="7548513" cy="824869"/>
          </a:xfrm>
          <a:prstGeom prst="rect">
            <a:avLst/>
          </a:prstGeom>
          <a:ln>
            <a:solidFill>
              <a:srgbClr val="CC0000"/>
            </a:solidFill>
          </a:ln>
        </p:spPr>
      </p:pic>
      <p:sp>
        <p:nvSpPr>
          <p:cNvPr id="22" name="TextBox 21">
            <a:extLst>
              <a:ext uri="{FF2B5EF4-FFF2-40B4-BE49-F238E27FC236}">
                <a16:creationId xmlns:a16="http://schemas.microsoft.com/office/drawing/2014/main" id="{32A5804C-3929-FC4B-BA86-6B14FEDBCC3B}"/>
              </a:ext>
            </a:extLst>
          </p:cNvPr>
          <p:cNvSpPr txBox="1"/>
          <p:nvPr/>
        </p:nvSpPr>
        <p:spPr>
          <a:xfrm>
            <a:off x="-25420" y="1060580"/>
            <a:ext cx="849848" cy="307777"/>
          </a:xfrm>
          <a:prstGeom prst="rect">
            <a:avLst/>
          </a:prstGeom>
          <a:noFill/>
        </p:spPr>
        <p:txBody>
          <a:bodyPr wrap="none" rtlCol="0">
            <a:spAutoFit/>
          </a:bodyPr>
          <a:lstStyle/>
          <a:p>
            <a:r>
              <a:rPr lang="en-US" sz="1400" dirty="0">
                <a:solidFill>
                  <a:srgbClr val="C00000"/>
                </a:solidFill>
              </a:rPr>
              <a:t>STEP 1.</a:t>
            </a:r>
          </a:p>
        </p:txBody>
      </p:sp>
      <p:sp>
        <p:nvSpPr>
          <p:cNvPr id="23" name="TextBox 22">
            <a:extLst>
              <a:ext uri="{FF2B5EF4-FFF2-40B4-BE49-F238E27FC236}">
                <a16:creationId xmlns:a16="http://schemas.microsoft.com/office/drawing/2014/main" id="{FD5CE78C-2F54-004D-B48C-179CB4F9066D}"/>
              </a:ext>
            </a:extLst>
          </p:cNvPr>
          <p:cNvSpPr txBox="1"/>
          <p:nvPr/>
        </p:nvSpPr>
        <p:spPr>
          <a:xfrm>
            <a:off x="21857" y="2005426"/>
            <a:ext cx="849848" cy="307777"/>
          </a:xfrm>
          <a:prstGeom prst="rect">
            <a:avLst/>
          </a:prstGeom>
          <a:noFill/>
        </p:spPr>
        <p:txBody>
          <a:bodyPr wrap="none" rtlCol="0">
            <a:spAutoFit/>
          </a:bodyPr>
          <a:lstStyle/>
          <a:p>
            <a:r>
              <a:rPr lang="en-US" sz="1400" dirty="0">
                <a:solidFill>
                  <a:srgbClr val="C00000"/>
                </a:solidFill>
              </a:rPr>
              <a:t>STEP 2.</a:t>
            </a:r>
          </a:p>
        </p:txBody>
      </p:sp>
      <p:pic>
        <p:nvPicPr>
          <p:cNvPr id="17" name="Picture 16">
            <a:extLst>
              <a:ext uri="{FF2B5EF4-FFF2-40B4-BE49-F238E27FC236}">
                <a16:creationId xmlns:a16="http://schemas.microsoft.com/office/drawing/2014/main" id="{23A210F6-2784-6C42-8DC8-EA436B7CB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138786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II</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45712" y="518153"/>
            <a:ext cx="2056973" cy="369332"/>
          </a:xfrm>
          <a:prstGeom prst="rect">
            <a:avLst/>
          </a:prstGeom>
          <a:noFill/>
        </p:spPr>
        <p:txBody>
          <a:bodyPr wrap="none" rtlCol="0">
            <a:spAutoFit/>
          </a:bodyPr>
          <a:lstStyle/>
          <a:p>
            <a:r>
              <a:rPr lang="en-US" b="1" dirty="0">
                <a:solidFill>
                  <a:srgbClr val="CC0000"/>
                </a:solidFill>
              </a:rPr>
              <a:t>Splitting the data</a:t>
            </a:r>
          </a:p>
        </p:txBody>
      </p:sp>
      <p:sp>
        <p:nvSpPr>
          <p:cNvPr id="21" name="TextBox 20">
            <a:extLst>
              <a:ext uri="{FF2B5EF4-FFF2-40B4-BE49-F238E27FC236}">
                <a16:creationId xmlns:a16="http://schemas.microsoft.com/office/drawing/2014/main" id="{C08D5ADC-70DD-8D45-98FF-587C28CC2434}"/>
              </a:ext>
            </a:extLst>
          </p:cNvPr>
          <p:cNvSpPr txBox="1"/>
          <p:nvPr/>
        </p:nvSpPr>
        <p:spPr>
          <a:xfrm>
            <a:off x="0" y="3613573"/>
            <a:ext cx="9252520" cy="1538883"/>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US" sz="1000" dirty="0">
                <a:solidFill>
                  <a:srgbClr val="002060"/>
                </a:solidFill>
              </a:rPr>
              <a:t>Now as we are interested only in those customer who purchased the new product, so we put the condition where in current month the customer has purchased a product but not in the same month of last year.</a:t>
            </a:r>
          </a:p>
          <a:p>
            <a:pPr marL="171450" indent="-171450">
              <a:buFont typeface="Wingdings" pitchFamily="2" charset="2"/>
              <a:buChar char="§"/>
            </a:pPr>
            <a:endParaRPr lang="en-US" sz="1000" dirty="0">
              <a:solidFill>
                <a:srgbClr val="002060"/>
              </a:solidFill>
            </a:endParaRPr>
          </a:p>
          <a:p>
            <a:pPr marL="171450" indent="-171450">
              <a:buFont typeface="Wingdings" pitchFamily="2" charset="2"/>
              <a:buChar char="§"/>
            </a:pPr>
            <a:r>
              <a:rPr lang="en-US" sz="1000" dirty="0">
                <a:solidFill>
                  <a:srgbClr val="002060"/>
                </a:solidFill>
              </a:rPr>
              <a:t>Data for a total of 4 months from 2016-01-28 to 2016-04-28 is used as training data, and 2016-05-28 data is used as verification data.</a:t>
            </a:r>
          </a:p>
          <a:p>
            <a:pPr marL="171450" indent="-171450">
              <a:buFont typeface="Wingdings" pitchFamily="2" charset="2"/>
              <a:buChar char="§"/>
            </a:pPr>
            <a:endParaRPr lang="en-US" sz="1000" dirty="0">
              <a:solidFill>
                <a:srgbClr val="002060"/>
              </a:solidFill>
            </a:endParaRPr>
          </a:p>
          <a:p>
            <a:pPr marL="171450" indent="-171450">
              <a:buFont typeface="Wingdings" pitchFamily="2" charset="2"/>
              <a:buChar char="§"/>
            </a:pPr>
            <a:r>
              <a:rPr lang="en-US" sz="1000" dirty="0">
                <a:solidFill>
                  <a:srgbClr val="002060"/>
                </a:solidFill>
              </a:rPr>
              <a:t>Here the ‘y’ variable on which we are predicting are output is the indexes of the product. Suppose if the customer has bought Current Account and </a:t>
            </a:r>
          </a:p>
          <a:p>
            <a:r>
              <a:rPr lang="en-US" sz="1000" dirty="0">
                <a:solidFill>
                  <a:srgbClr val="002060"/>
                </a:solidFill>
              </a:rPr>
              <a:t>     Direct Debit, then the corresponding index of that will be stored in ‘y’ variable for that customer on that month he purchased the product.</a:t>
            </a:r>
          </a:p>
        </p:txBody>
      </p:sp>
      <p:pic>
        <p:nvPicPr>
          <p:cNvPr id="9" name="Picture 8">
            <a:extLst>
              <a:ext uri="{FF2B5EF4-FFF2-40B4-BE49-F238E27FC236}">
                <a16:creationId xmlns:a16="http://schemas.microsoft.com/office/drawing/2014/main" id="{71CA8603-411B-F446-A007-7793908A0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05" y="965935"/>
            <a:ext cx="4548212" cy="1978993"/>
          </a:xfrm>
          <a:prstGeom prst="rect">
            <a:avLst/>
          </a:prstGeom>
          <a:ln>
            <a:solidFill>
              <a:srgbClr val="CC0000"/>
            </a:solidFill>
          </a:ln>
        </p:spPr>
      </p:pic>
      <p:pic>
        <p:nvPicPr>
          <p:cNvPr id="11" name="Picture 10">
            <a:extLst>
              <a:ext uri="{FF2B5EF4-FFF2-40B4-BE49-F238E27FC236}">
                <a16:creationId xmlns:a16="http://schemas.microsoft.com/office/drawing/2014/main" id="{CC8AE0D9-3AA0-E747-A35C-7B8A025AA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191" y="1184882"/>
            <a:ext cx="3600400" cy="1097796"/>
          </a:xfrm>
          <a:prstGeom prst="rect">
            <a:avLst/>
          </a:prstGeom>
          <a:ln>
            <a:solidFill>
              <a:srgbClr val="CC0000"/>
            </a:solidFill>
          </a:ln>
        </p:spPr>
      </p:pic>
      <p:pic>
        <p:nvPicPr>
          <p:cNvPr id="14" name="Picture 13">
            <a:extLst>
              <a:ext uri="{FF2B5EF4-FFF2-40B4-BE49-F238E27FC236}">
                <a16:creationId xmlns:a16="http://schemas.microsoft.com/office/drawing/2014/main" id="{DE0F8066-5830-D94F-B39D-740BCC5F2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23389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E8088615-C863-4A36-87DE-DE3986B2AF70}"/>
              </a:ext>
            </a:extLst>
          </p:cNvPr>
          <p:cNvSpPr/>
          <p:nvPr/>
        </p:nvSpPr>
        <p:spPr>
          <a:xfrm rot="5400000" flipH="1">
            <a:off x="3976444" y="-3421371"/>
            <a:ext cx="588114" cy="8541002"/>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36" name="TextBox 35">
            <a:extLst>
              <a:ext uri="{FF2B5EF4-FFF2-40B4-BE49-F238E27FC236}">
                <a16:creationId xmlns:a16="http://schemas.microsoft.com/office/drawing/2014/main" id="{230617FE-1879-498A-9EED-4B61E20BF7CF}"/>
              </a:ext>
            </a:extLst>
          </p:cNvPr>
          <p:cNvSpPr txBox="1"/>
          <p:nvPr/>
        </p:nvSpPr>
        <p:spPr>
          <a:xfrm>
            <a:off x="-13996" y="604337"/>
            <a:ext cx="8604448" cy="507831"/>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Problem Statement: </a:t>
            </a:r>
            <a:r>
              <a:rPr lang="en-US" sz="1300" dirty="0">
                <a:solidFill>
                  <a:schemeClr val="bg1"/>
                </a:solidFill>
                <a:latin typeface="Hiragino Mincho Pro W3" panose="02020300000000000000" pitchFamily="18" charset="-128"/>
                <a:ea typeface="Hiragino Mincho Pro W3" panose="02020300000000000000" pitchFamily="18" charset="-128"/>
              </a:rPr>
              <a:t>The goal of this project is to predict what new products the customer will buy in </a:t>
            </a:r>
          </a:p>
          <a:p>
            <a:r>
              <a:rPr lang="en-US" sz="1300" dirty="0">
                <a:solidFill>
                  <a:schemeClr val="bg1"/>
                </a:solidFill>
                <a:latin typeface="Hiragino Mincho Pro W3" panose="02020300000000000000" pitchFamily="18" charset="-128"/>
                <a:ea typeface="Hiragino Mincho Pro W3" panose="02020300000000000000" pitchFamily="18" charset="-128"/>
              </a:rPr>
              <a:t>the next month based on their past behavior and that of similar customers.</a:t>
            </a:r>
            <a:endParaRPr lang="en-IN" sz="1300" dirty="0">
              <a:solidFill>
                <a:schemeClr val="bg1"/>
              </a:solidFill>
              <a:latin typeface="Hiragino Mincho Pro W3" panose="02020300000000000000" pitchFamily="18" charset="-128"/>
              <a:ea typeface="Hiragino Mincho Pro W3" panose="02020300000000000000" pitchFamily="18" charset="-128"/>
            </a:endParaRPr>
          </a:p>
        </p:txBody>
      </p:sp>
      <p:sp>
        <p:nvSpPr>
          <p:cNvPr id="7" name="TextBox 6">
            <a:extLst>
              <a:ext uri="{FF2B5EF4-FFF2-40B4-BE49-F238E27FC236}">
                <a16:creationId xmlns:a16="http://schemas.microsoft.com/office/drawing/2014/main" id="{B23F1752-DB52-3543-B1BB-C1E8E41225B5}"/>
              </a:ext>
            </a:extLst>
          </p:cNvPr>
          <p:cNvSpPr txBox="1"/>
          <p:nvPr/>
        </p:nvSpPr>
        <p:spPr>
          <a:xfrm>
            <a:off x="467544" y="15506"/>
            <a:ext cx="2613216" cy="430887"/>
          </a:xfrm>
          <a:prstGeom prst="rect">
            <a:avLst/>
          </a:prstGeom>
          <a:noFill/>
        </p:spPr>
        <p:txBody>
          <a:bodyPr wrap="none" rtlCol="0">
            <a:spAutoFit/>
          </a:bodyPr>
          <a:lstStyle/>
          <a:p>
            <a:r>
              <a:rPr lang="en-IN" sz="2200" b="1" dirty="0">
                <a:solidFill>
                  <a:schemeClr val="accent4">
                    <a:lumMod val="50000"/>
                  </a:schemeClr>
                </a:solidFill>
                <a:latin typeface="Hiragino Mincho Pro W6" panose="02020300000000000000" pitchFamily="18" charset="-128"/>
                <a:ea typeface="Hiragino Mincho Pro W6" panose="02020300000000000000" pitchFamily="18" charset="-128"/>
              </a:rPr>
              <a:t>Project Overview</a:t>
            </a:r>
            <a:endParaRPr lang="en-US" sz="2200" b="1" dirty="0">
              <a:solidFill>
                <a:schemeClr val="accent4">
                  <a:lumMod val="50000"/>
                </a:schemeClr>
              </a:solidFill>
              <a:latin typeface="Hiragino Mincho Pro W6" panose="02020300000000000000" pitchFamily="18" charset="-128"/>
              <a:ea typeface="Hiragino Mincho Pro W6" panose="02020300000000000000" pitchFamily="18" charset="-128"/>
            </a:endParaRPr>
          </a:p>
        </p:txBody>
      </p:sp>
      <p:sp>
        <p:nvSpPr>
          <p:cNvPr id="9" name="Rectangle: Top Corners Rounded 1">
            <a:extLst>
              <a:ext uri="{FF2B5EF4-FFF2-40B4-BE49-F238E27FC236}">
                <a16:creationId xmlns:a16="http://schemas.microsoft.com/office/drawing/2014/main" id="{96DC133B-BAA7-3140-97D0-0244153C9EC9}"/>
              </a:ext>
            </a:extLst>
          </p:cNvPr>
          <p:cNvSpPr/>
          <p:nvPr/>
        </p:nvSpPr>
        <p:spPr>
          <a:xfrm rot="5400000" flipH="1">
            <a:off x="3994172" y="-2742304"/>
            <a:ext cx="588114" cy="8576455"/>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10" name="TextBox 9">
            <a:extLst>
              <a:ext uri="{FF2B5EF4-FFF2-40B4-BE49-F238E27FC236}">
                <a16:creationId xmlns:a16="http://schemas.microsoft.com/office/drawing/2014/main" id="{25B9F69F-3AB0-A340-8348-2661A9BDBD98}"/>
              </a:ext>
            </a:extLst>
          </p:cNvPr>
          <p:cNvSpPr txBox="1"/>
          <p:nvPr/>
        </p:nvSpPr>
        <p:spPr>
          <a:xfrm>
            <a:off x="-41700" y="1284313"/>
            <a:ext cx="8585787" cy="523220"/>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Data Size: </a:t>
            </a:r>
            <a:r>
              <a:rPr lang="en-US" sz="1300" dirty="0">
                <a:solidFill>
                  <a:schemeClr val="bg1"/>
                </a:solidFill>
                <a:latin typeface="Hiragino Mincho Pro W3" panose="02020300000000000000" pitchFamily="18" charset="-128"/>
                <a:ea typeface="Hiragino Mincho Pro W3" panose="02020300000000000000" pitchFamily="18" charset="-128"/>
              </a:rPr>
              <a:t>The size of training data set is about 2.3 GB, which has 13,647,309 observations. The test data set has 929,615 observation.</a:t>
            </a:r>
            <a:endParaRPr lang="en-IN" sz="1300" dirty="0">
              <a:solidFill>
                <a:schemeClr val="bg1"/>
              </a:solidFill>
              <a:latin typeface="Hiragino Mincho Pro W3" panose="02020300000000000000" pitchFamily="18" charset="-128"/>
              <a:ea typeface="Hiragino Mincho Pro W3" panose="02020300000000000000" pitchFamily="18" charset="-128"/>
            </a:endParaRPr>
          </a:p>
        </p:txBody>
      </p:sp>
      <p:sp>
        <p:nvSpPr>
          <p:cNvPr id="11" name="Rectangle: Top Corners Rounded 1">
            <a:extLst>
              <a:ext uri="{FF2B5EF4-FFF2-40B4-BE49-F238E27FC236}">
                <a16:creationId xmlns:a16="http://schemas.microsoft.com/office/drawing/2014/main" id="{43B8757A-1740-E948-9E65-2EA522712555}"/>
              </a:ext>
            </a:extLst>
          </p:cNvPr>
          <p:cNvSpPr/>
          <p:nvPr/>
        </p:nvSpPr>
        <p:spPr>
          <a:xfrm rot="5400000" flipH="1">
            <a:off x="3938949" y="-2029095"/>
            <a:ext cx="707885" cy="8585786"/>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12" name="TextBox 11">
            <a:extLst>
              <a:ext uri="{FF2B5EF4-FFF2-40B4-BE49-F238E27FC236}">
                <a16:creationId xmlns:a16="http://schemas.microsoft.com/office/drawing/2014/main" id="{7115D891-D9DB-EF4E-B6F4-195C2791BA54}"/>
              </a:ext>
            </a:extLst>
          </p:cNvPr>
          <p:cNvSpPr txBox="1"/>
          <p:nvPr/>
        </p:nvSpPr>
        <p:spPr>
          <a:xfrm>
            <a:off x="-39447" y="1920804"/>
            <a:ext cx="8600799" cy="707886"/>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Input Features: </a:t>
            </a:r>
            <a:r>
              <a:rPr lang="en-US" sz="1300" dirty="0">
                <a:solidFill>
                  <a:schemeClr val="bg1"/>
                </a:solidFill>
                <a:latin typeface="Hiragino Mincho Pro W3" panose="02020300000000000000" pitchFamily="18" charset="-128"/>
                <a:ea typeface="Hiragino Mincho Pro W3" panose="02020300000000000000" pitchFamily="18" charset="-128"/>
              </a:rPr>
              <a:t>From column 1 to column 24 are the input features, which contain 21 categorical </a:t>
            </a:r>
          </a:p>
          <a:p>
            <a:r>
              <a:rPr lang="en-US" sz="1300" dirty="0">
                <a:solidFill>
                  <a:schemeClr val="bg1"/>
                </a:solidFill>
                <a:latin typeface="Hiragino Mincho Pro W3" panose="02020300000000000000" pitchFamily="18" charset="-128"/>
                <a:ea typeface="Hiragino Mincho Pro W3" panose="02020300000000000000" pitchFamily="18" charset="-128"/>
              </a:rPr>
              <a:t>features and 3 continuous features. The input features contain customers’ demographic and status with the bank information.</a:t>
            </a:r>
            <a:endParaRPr lang="en-IN" sz="1300" dirty="0">
              <a:solidFill>
                <a:schemeClr val="bg1"/>
              </a:solidFill>
              <a:latin typeface="Hiragino Mincho Pro W3" panose="02020300000000000000" pitchFamily="18" charset="-128"/>
              <a:ea typeface="Hiragino Mincho Pro W3" panose="02020300000000000000" pitchFamily="18" charset="-128"/>
            </a:endParaRPr>
          </a:p>
        </p:txBody>
      </p:sp>
      <p:pic>
        <p:nvPicPr>
          <p:cNvPr id="4" name="Picture 3">
            <a:extLst>
              <a:ext uri="{FF2B5EF4-FFF2-40B4-BE49-F238E27FC236}">
                <a16:creationId xmlns:a16="http://schemas.microsoft.com/office/drawing/2014/main" id="{7A59C455-A4EE-A747-A797-916C43A48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9" y="2899137"/>
            <a:ext cx="4572000" cy="1920100"/>
          </a:xfrm>
          <a:prstGeom prst="rect">
            <a:avLst/>
          </a:prstGeom>
          <a:ln>
            <a:solidFill>
              <a:srgbClr val="CC0000"/>
            </a:solidFill>
          </a:ln>
        </p:spPr>
      </p:pic>
      <p:pic>
        <p:nvPicPr>
          <p:cNvPr id="8" name="Picture 7">
            <a:extLst>
              <a:ext uri="{FF2B5EF4-FFF2-40B4-BE49-F238E27FC236}">
                <a16:creationId xmlns:a16="http://schemas.microsoft.com/office/drawing/2014/main" id="{8ACF8A40-0AA0-344D-B410-3B29A21CC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319" y="2899137"/>
            <a:ext cx="4591225" cy="1920100"/>
          </a:xfrm>
          <a:prstGeom prst="rect">
            <a:avLst/>
          </a:prstGeom>
          <a:ln>
            <a:solidFill>
              <a:srgbClr val="CC0000"/>
            </a:solidFill>
          </a:ln>
        </p:spPr>
      </p:pic>
      <p:pic>
        <p:nvPicPr>
          <p:cNvPr id="22" name="Picture 21">
            <a:extLst>
              <a:ext uri="{FF2B5EF4-FFF2-40B4-BE49-F238E27FC236}">
                <a16:creationId xmlns:a16="http://schemas.microsoft.com/office/drawing/2014/main" id="{3D18A18F-48E3-E94A-A250-E170A6E575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245520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III</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34264" y="604087"/>
            <a:ext cx="1941557" cy="369332"/>
          </a:xfrm>
          <a:prstGeom prst="rect">
            <a:avLst/>
          </a:prstGeom>
          <a:noFill/>
        </p:spPr>
        <p:txBody>
          <a:bodyPr wrap="none" rtlCol="0">
            <a:spAutoFit/>
          </a:bodyPr>
          <a:lstStyle/>
          <a:p>
            <a:r>
              <a:rPr lang="en-US" b="1" dirty="0">
                <a:solidFill>
                  <a:srgbClr val="CC0000"/>
                </a:solidFill>
              </a:rPr>
              <a:t>Model Selection</a:t>
            </a:r>
          </a:p>
        </p:txBody>
      </p:sp>
      <p:pic>
        <p:nvPicPr>
          <p:cNvPr id="4" name="Picture 3">
            <a:extLst>
              <a:ext uri="{FF2B5EF4-FFF2-40B4-BE49-F238E27FC236}">
                <a16:creationId xmlns:a16="http://schemas.microsoft.com/office/drawing/2014/main" id="{82322459-D41E-7D4B-8D17-CC9660872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192" y="604087"/>
            <a:ext cx="6803788" cy="4350465"/>
          </a:xfrm>
          <a:prstGeom prst="rect">
            <a:avLst/>
          </a:prstGeom>
          <a:ln>
            <a:solidFill>
              <a:srgbClr val="CC0000"/>
            </a:solidFill>
          </a:ln>
        </p:spPr>
      </p:pic>
      <p:sp>
        <p:nvSpPr>
          <p:cNvPr id="21" name="TextBox 20">
            <a:extLst>
              <a:ext uri="{FF2B5EF4-FFF2-40B4-BE49-F238E27FC236}">
                <a16:creationId xmlns:a16="http://schemas.microsoft.com/office/drawing/2014/main" id="{C08D5ADC-70DD-8D45-98FF-587C28CC2434}"/>
              </a:ext>
            </a:extLst>
          </p:cNvPr>
          <p:cNvSpPr txBox="1"/>
          <p:nvPr/>
        </p:nvSpPr>
        <p:spPr>
          <a:xfrm>
            <a:off x="0" y="973419"/>
            <a:ext cx="2204682" cy="3847207"/>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US" sz="1000" dirty="0">
                <a:solidFill>
                  <a:srgbClr val="002060"/>
                </a:solidFill>
              </a:rPr>
              <a:t>In order to find the month which gives the best prediction, three </a:t>
            </a:r>
          </a:p>
          <a:p>
            <a:r>
              <a:rPr lang="en-US" sz="1000" dirty="0">
                <a:solidFill>
                  <a:srgbClr val="002060"/>
                </a:solidFill>
              </a:rPr>
              <a:t>     directions of month selection are</a:t>
            </a:r>
          </a:p>
          <a:p>
            <a:r>
              <a:rPr lang="en-US" sz="1000" dirty="0">
                <a:solidFill>
                  <a:srgbClr val="002060"/>
                </a:solidFill>
              </a:rPr>
              <a:t>     performed by combining the </a:t>
            </a:r>
          </a:p>
          <a:p>
            <a:r>
              <a:rPr lang="en-US" sz="1000" dirty="0">
                <a:solidFill>
                  <a:srgbClr val="002060"/>
                </a:solidFill>
              </a:rPr>
              <a:t>     previous month’s product </a:t>
            </a:r>
          </a:p>
          <a:p>
            <a:r>
              <a:rPr lang="en-US" sz="1000" dirty="0">
                <a:solidFill>
                  <a:srgbClr val="002060"/>
                </a:solidFill>
              </a:rPr>
              <a:t>     information as input features </a:t>
            </a:r>
          </a:p>
          <a:p>
            <a:r>
              <a:rPr lang="en-US" sz="1000" dirty="0">
                <a:solidFill>
                  <a:srgbClr val="002060"/>
                </a:solidFill>
              </a:rPr>
              <a:t>     which are: using the previous </a:t>
            </a:r>
          </a:p>
          <a:p>
            <a:r>
              <a:rPr lang="en-US" sz="1000" dirty="0">
                <a:solidFill>
                  <a:srgbClr val="002060"/>
                </a:solidFill>
              </a:rPr>
              <a:t>     month to predict the current </a:t>
            </a:r>
          </a:p>
          <a:p>
            <a:r>
              <a:rPr lang="en-US" sz="1000" dirty="0">
                <a:solidFill>
                  <a:srgbClr val="002060"/>
                </a:solidFill>
              </a:rPr>
              <a:t>     month, using the month from last</a:t>
            </a:r>
          </a:p>
          <a:p>
            <a:r>
              <a:rPr lang="en-US" sz="1000" dirty="0">
                <a:solidFill>
                  <a:srgbClr val="002060"/>
                </a:solidFill>
              </a:rPr>
              <a:t>     year to predict the same month </a:t>
            </a:r>
          </a:p>
          <a:p>
            <a:r>
              <a:rPr lang="en-US" sz="1000" dirty="0">
                <a:solidFill>
                  <a:srgbClr val="002060"/>
                </a:solidFill>
              </a:rPr>
              <a:t>     of current year, using one month</a:t>
            </a:r>
          </a:p>
          <a:p>
            <a:r>
              <a:rPr lang="en-US" sz="1000" dirty="0">
                <a:solidFill>
                  <a:srgbClr val="002060"/>
                </a:solidFill>
              </a:rPr>
              <a:t>     to predict the situation of three </a:t>
            </a:r>
          </a:p>
          <a:p>
            <a:r>
              <a:rPr lang="en-US" sz="1000" dirty="0">
                <a:solidFill>
                  <a:srgbClr val="002060"/>
                </a:solidFill>
              </a:rPr>
              <a:t>     months later. After that the        </a:t>
            </a:r>
          </a:p>
          <a:p>
            <a:r>
              <a:rPr lang="en-US" sz="1000" dirty="0">
                <a:solidFill>
                  <a:srgbClr val="002060"/>
                </a:solidFill>
              </a:rPr>
              <a:t>      logloss from the various runs </a:t>
            </a:r>
          </a:p>
          <a:p>
            <a:r>
              <a:rPr lang="en-US" sz="1000" dirty="0">
                <a:solidFill>
                  <a:srgbClr val="002060"/>
                </a:solidFill>
              </a:rPr>
              <a:t>      are taken out and it is found that</a:t>
            </a:r>
          </a:p>
          <a:p>
            <a:r>
              <a:rPr lang="en-US" sz="1000" dirty="0">
                <a:solidFill>
                  <a:srgbClr val="002060"/>
                </a:solidFill>
              </a:rPr>
              <a:t>      the best way in this dataset to </a:t>
            </a:r>
          </a:p>
          <a:p>
            <a:r>
              <a:rPr lang="en-US" sz="1000" dirty="0">
                <a:solidFill>
                  <a:srgbClr val="002060"/>
                </a:solidFill>
              </a:rPr>
              <a:t>      recommend new products is </a:t>
            </a:r>
          </a:p>
          <a:p>
            <a:r>
              <a:rPr lang="en-US" sz="1000" dirty="0">
                <a:solidFill>
                  <a:srgbClr val="002060"/>
                </a:solidFill>
              </a:rPr>
              <a:t>      based on the same month from</a:t>
            </a:r>
          </a:p>
          <a:p>
            <a:r>
              <a:rPr lang="en-US" sz="1000" dirty="0">
                <a:solidFill>
                  <a:srgbClr val="002060"/>
                </a:solidFill>
              </a:rPr>
              <a:t>      the previous year. Since then, </a:t>
            </a:r>
          </a:p>
          <a:p>
            <a:r>
              <a:rPr lang="en-US" sz="1000" dirty="0">
                <a:solidFill>
                  <a:srgbClr val="002060"/>
                </a:solidFill>
              </a:rPr>
              <a:t>      the data of June, 2015 is used </a:t>
            </a:r>
          </a:p>
          <a:p>
            <a:r>
              <a:rPr lang="en-US" sz="1000" dirty="0">
                <a:solidFill>
                  <a:srgbClr val="002060"/>
                </a:solidFill>
              </a:rPr>
              <a:t>      as  the train set to give the </a:t>
            </a:r>
          </a:p>
          <a:p>
            <a:r>
              <a:rPr lang="en-US" sz="1000" dirty="0">
                <a:solidFill>
                  <a:srgbClr val="002060"/>
                </a:solidFill>
              </a:rPr>
              <a:t>      recommendation for June, 2016</a:t>
            </a:r>
          </a:p>
        </p:txBody>
      </p:sp>
      <p:pic>
        <p:nvPicPr>
          <p:cNvPr id="14" name="Picture 13">
            <a:extLst>
              <a:ext uri="{FF2B5EF4-FFF2-40B4-BE49-F238E27FC236}">
                <a16:creationId xmlns:a16="http://schemas.microsoft.com/office/drawing/2014/main" id="{41A97B3F-40CF-624F-B465-9F2544F34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289127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IV</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34264" y="604087"/>
            <a:ext cx="1941557" cy="369332"/>
          </a:xfrm>
          <a:prstGeom prst="rect">
            <a:avLst/>
          </a:prstGeom>
          <a:noFill/>
        </p:spPr>
        <p:txBody>
          <a:bodyPr wrap="none" rtlCol="0">
            <a:spAutoFit/>
          </a:bodyPr>
          <a:lstStyle/>
          <a:p>
            <a:r>
              <a:rPr lang="en-US" b="1" dirty="0">
                <a:solidFill>
                  <a:srgbClr val="CC0000"/>
                </a:solidFill>
              </a:rPr>
              <a:t>Model Selection</a:t>
            </a:r>
          </a:p>
        </p:txBody>
      </p:sp>
      <p:pic>
        <p:nvPicPr>
          <p:cNvPr id="6" name="Picture 5">
            <a:extLst>
              <a:ext uri="{FF2B5EF4-FFF2-40B4-BE49-F238E27FC236}">
                <a16:creationId xmlns:a16="http://schemas.microsoft.com/office/drawing/2014/main" id="{310AF55B-E9D0-6F47-ACFB-860089108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107265"/>
            <a:ext cx="3776840" cy="2575581"/>
          </a:xfrm>
          <a:prstGeom prst="rect">
            <a:avLst/>
          </a:prstGeom>
          <a:ln>
            <a:solidFill>
              <a:srgbClr val="CC0000"/>
            </a:solidFill>
          </a:ln>
        </p:spPr>
      </p:pic>
      <p:sp>
        <p:nvSpPr>
          <p:cNvPr id="21" name="TextBox 20">
            <a:extLst>
              <a:ext uri="{FF2B5EF4-FFF2-40B4-BE49-F238E27FC236}">
                <a16:creationId xmlns:a16="http://schemas.microsoft.com/office/drawing/2014/main" id="{C08D5ADC-70DD-8D45-98FF-587C28CC2434}"/>
              </a:ext>
            </a:extLst>
          </p:cNvPr>
          <p:cNvSpPr txBox="1"/>
          <p:nvPr/>
        </p:nvSpPr>
        <p:spPr>
          <a:xfrm>
            <a:off x="0" y="4140028"/>
            <a:ext cx="9080938" cy="738664"/>
          </a:xfrm>
          <a:prstGeom prst="rect">
            <a:avLst/>
          </a:prstGeom>
          <a:noFill/>
        </p:spPr>
        <p:txBody>
          <a:bodyPr wrap="square" rtlCol="0">
            <a:spAutoFit/>
          </a:bodyPr>
          <a:lstStyle/>
          <a:p>
            <a:r>
              <a:rPr lang="en-US" sz="1200" b="1" dirty="0">
                <a:solidFill>
                  <a:srgbClr val="002060"/>
                </a:solidFill>
              </a:rPr>
              <a:t>EXPLANATION:</a:t>
            </a:r>
          </a:p>
          <a:p>
            <a:pPr marL="171450" indent="-171450">
              <a:buFont typeface="Wingdings" pitchFamily="2" charset="2"/>
              <a:buChar char="§"/>
            </a:pPr>
            <a:endParaRPr lang="en-US" sz="1000" dirty="0">
              <a:solidFill>
                <a:srgbClr val="002060"/>
              </a:solidFill>
            </a:endParaRPr>
          </a:p>
          <a:p>
            <a:pPr marL="171450" indent="-171450">
              <a:buFont typeface="Wingdings" pitchFamily="2" charset="2"/>
              <a:buChar char="§"/>
            </a:pPr>
            <a:r>
              <a:rPr lang="en-US" sz="1000" dirty="0">
                <a:solidFill>
                  <a:srgbClr val="002060"/>
                </a:solidFill>
              </a:rPr>
              <a:t>After finalizing that we will use lag 12 for training our model, we have selected Xgboost and Random forest to compare which will give best accuracy and    we found that Xgboost is giving the accuracy of approx. 82% while Random forest is giving the accuracy of 61%.</a:t>
            </a:r>
          </a:p>
        </p:txBody>
      </p:sp>
      <p:pic>
        <p:nvPicPr>
          <p:cNvPr id="14" name="Picture 13">
            <a:extLst>
              <a:ext uri="{FF2B5EF4-FFF2-40B4-BE49-F238E27FC236}">
                <a16:creationId xmlns:a16="http://schemas.microsoft.com/office/drawing/2014/main" id="{41A97B3F-40CF-624F-B465-9F2544F34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1093861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 V</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16" name="TextBox 15">
            <a:extLst>
              <a:ext uri="{FF2B5EF4-FFF2-40B4-BE49-F238E27FC236}">
                <a16:creationId xmlns:a16="http://schemas.microsoft.com/office/drawing/2014/main" id="{3B196F4D-9426-DB4A-9CB5-576C28210DC3}"/>
              </a:ext>
            </a:extLst>
          </p:cNvPr>
          <p:cNvSpPr txBox="1"/>
          <p:nvPr/>
        </p:nvSpPr>
        <p:spPr>
          <a:xfrm>
            <a:off x="-25888" y="477120"/>
            <a:ext cx="2531462" cy="369332"/>
          </a:xfrm>
          <a:prstGeom prst="rect">
            <a:avLst/>
          </a:prstGeom>
          <a:noFill/>
        </p:spPr>
        <p:txBody>
          <a:bodyPr wrap="none" rtlCol="0">
            <a:spAutoFit/>
          </a:bodyPr>
          <a:lstStyle/>
          <a:p>
            <a:r>
              <a:rPr lang="en-US" b="1" dirty="0">
                <a:solidFill>
                  <a:srgbClr val="CC0000"/>
                </a:solidFill>
              </a:rPr>
              <a:t>Modeling on Xgboost</a:t>
            </a:r>
          </a:p>
        </p:txBody>
      </p:sp>
      <p:pic>
        <p:nvPicPr>
          <p:cNvPr id="3" name="Picture 2">
            <a:extLst>
              <a:ext uri="{FF2B5EF4-FFF2-40B4-BE49-F238E27FC236}">
                <a16:creationId xmlns:a16="http://schemas.microsoft.com/office/drawing/2014/main" id="{4CD7B4D7-6745-F84F-826C-352AB0E8F352}"/>
              </a:ext>
            </a:extLst>
          </p:cNvPr>
          <p:cNvPicPr>
            <a:picLocks noChangeAspect="1"/>
          </p:cNvPicPr>
          <p:nvPr/>
        </p:nvPicPr>
        <p:blipFill rotWithShape="1">
          <a:blip r:embed="rId2">
            <a:extLst>
              <a:ext uri="{28A0092B-C50C-407E-A947-70E740481C1C}">
                <a14:useLocalDpi xmlns:a14="http://schemas.microsoft.com/office/drawing/2010/main" val="0"/>
              </a:ext>
            </a:extLst>
          </a:blip>
          <a:srcRect b="3185"/>
          <a:stretch/>
        </p:blipFill>
        <p:spPr>
          <a:xfrm>
            <a:off x="4787566" y="1830492"/>
            <a:ext cx="4067944" cy="3346285"/>
          </a:xfrm>
          <a:prstGeom prst="rect">
            <a:avLst/>
          </a:prstGeom>
          <a:ln>
            <a:solidFill>
              <a:srgbClr val="CC0000"/>
            </a:solidFill>
          </a:ln>
        </p:spPr>
      </p:pic>
      <p:pic>
        <p:nvPicPr>
          <p:cNvPr id="8" name="Picture 7">
            <a:extLst>
              <a:ext uri="{FF2B5EF4-FFF2-40B4-BE49-F238E27FC236}">
                <a16:creationId xmlns:a16="http://schemas.microsoft.com/office/drawing/2014/main" id="{5ADC4071-089B-A14D-9904-ABD39134E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169698"/>
            <a:ext cx="3198742" cy="909026"/>
          </a:xfrm>
          <a:prstGeom prst="rect">
            <a:avLst/>
          </a:prstGeom>
          <a:ln>
            <a:solidFill>
              <a:srgbClr val="CC0000"/>
            </a:solidFill>
          </a:ln>
        </p:spPr>
      </p:pic>
      <p:pic>
        <p:nvPicPr>
          <p:cNvPr id="12" name="Picture 11">
            <a:extLst>
              <a:ext uri="{FF2B5EF4-FFF2-40B4-BE49-F238E27FC236}">
                <a16:creationId xmlns:a16="http://schemas.microsoft.com/office/drawing/2014/main" id="{81B21BD6-591B-B143-8D93-334F73112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11" y="1854460"/>
            <a:ext cx="4572000" cy="2192288"/>
          </a:xfrm>
          <a:prstGeom prst="rect">
            <a:avLst/>
          </a:prstGeom>
          <a:ln>
            <a:solidFill>
              <a:srgbClr val="CC0000"/>
            </a:solidFill>
          </a:ln>
        </p:spPr>
      </p:pic>
      <p:sp>
        <p:nvSpPr>
          <p:cNvPr id="13" name="TextBox 12">
            <a:extLst>
              <a:ext uri="{FF2B5EF4-FFF2-40B4-BE49-F238E27FC236}">
                <a16:creationId xmlns:a16="http://schemas.microsoft.com/office/drawing/2014/main" id="{6A27DD8E-D8B0-0B4F-8670-20145090FAAF}"/>
              </a:ext>
            </a:extLst>
          </p:cNvPr>
          <p:cNvSpPr txBox="1"/>
          <p:nvPr/>
        </p:nvSpPr>
        <p:spPr>
          <a:xfrm>
            <a:off x="23348" y="1023624"/>
            <a:ext cx="8745336" cy="707886"/>
          </a:xfrm>
          <a:prstGeom prst="rect">
            <a:avLst/>
          </a:prstGeom>
          <a:noFill/>
        </p:spPr>
        <p:txBody>
          <a:bodyPr wrap="square" rtlCol="0">
            <a:spAutoFit/>
          </a:bodyPr>
          <a:lstStyle/>
          <a:p>
            <a:r>
              <a:rPr lang="en-US" sz="1000" b="1" dirty="0">
                <a:solidFill>
                  <a:srgbClr val="002060"/>
                </a:solidFill>
              </a:rPr>
              <a:t>EXPLANATION:</a:t>
            </a:r>
          </a:p>
          <a:p>
            <a:endParaRPr lang="en-US" sz="1000" dirty="0"/>
          </a:p>
          <a:p>
            <a:pPr marL="171450" indent="-171450">
              <a:buFont typeface="Wingdings" pitchFamily="2" charset="2"/>
              <a:buChar char="§"/>
            </a:pPr>
            <a:r>
              <a:rPr lang="en-US" sz="1000" dirty="0">
                <a:solidFill>
                  <a:srgbClr val="002060"/>
                </a:solidFill>
              </a:rPr>
              <a:t>After training the model on Dataiku tool for a range of Hyper parameter, we got the optimal parameter on which we separately trained the model on </a:t>
            </a:r>
          </a:p>
          <a:p>
            <a:r>
              <a:rPr lang="en-US" sz="1000" dirty="0">
                <a:solidFill>
                  <a:srgbClr val="002060"/>
                </a:solidFill>
              </a:rPr>
              <a:t>     juypter notebook to check the accuracy of our model.</a:t>
            </a:r>
          </a:p>
        </p:txBody>
      </p:sp>
      <p:pic>
        <p:nvPicPr>
          <p:cNvPr id="15" name="Picture 14">
            <a:extLst>
              <a:ext uri="{FF2B5EF4-FFF2-40B4-BE49-F238E27FC236}">
                <a16:creationId xmlns:a16="http://schemas.microsoft.com/office/drawing/2014/main" id="{120B2704-20DD-624C-8BD2-E76B7EAD1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1916132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21" name="TextBox 20">
            <a:extLst>
              <a:ext uri="{FF2B5EF4-FFF2-40B4-BE49-F238E27FC236}">
                <a16:creationId xmlns:a16="http://schemas.microsoft.com/office/drawing/2014/main" id="{D265197D-950B-764F-A1D3-C2DE4A781B78}"/>
              </a:ext>
            </a:extLst>
          </p:cNvPr>
          <p:cNvSpPr txBox="1"/>
          <p:nvPr/>
        </p:nvSpPr>
        <p:spPr>
          <a:xfrm>
            <a:off x="3166193" y="667533"/>
            <a:ext cx="2100628" cy="276999"/>
          </a:xfrm>
          <a:prstGeom prst="rect">
            <a:avLst/>
          </a:prstGeom>
          <a:noFill/>
        </p:spPr>
        <p:txBody>
          <a:bodyPr wrap="square" rtlCol="0">
            <a:spAutoFit/>
          </a:bodyPr>
          <a:lstStyle/>
          <a:p>
            <a:r>
              <a:rPr lang="en-US" sz="1200" b="1" dirty="0">
                <a:solidFill>
                  <a:srgbClr val="CC0000"/>
                </a:solidFill>
              </a:rPr>
              <a:t>Feature Importance Chart</a:t>
            </a:r>
          </a:p>
        </p:txBody>
      </p:sp>
      <p:sp>
        <p:nvSpPr>
          <p:cNvPr id="22" name="TextBox 21">
            <a:extLst>
              <a:ext uri="{FF2B5EF4-FFF2-40B4-BE49-F238E27FC236}">
                <a16:creationId xmlns:a16="http://schemas.microsoft.com/office/drawing/2014/main" id="{992DF8EB-9999-C44E-89C5-358411E11D84}"/>
              </a:ext>
            </a:extLst>
          </p:cNvPr>
          <p:cNvSpPr txBox="1"/>
          <p:nvPr/>
        </p:nvSpPr>
        <p:spPr>
          <a:xfrm>
            <a:off x="-10753" y="3876697"/>
            <a:ext cx="9263273" cy="1200329"/>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IN" sz="1200" b="1" dirty="0">
                <a:solidFill>
                  <a:srgbClr val="002060"/>
                </a:solidFill>
              </a:rPr>
              <a:t>This graph represents the importance of each attribute scaled between 1 and 0. This is a useful inference drawn from the </a:t>
            </a:r>
          </a:p>
          <a:p>
            <a:r>
              <a:rPr lang="en-IN" sz="1200" b="1" dirty="0">
                <a:solidFill>
                  <a:srgbClr val="002060"/>
                </a:solidFill>
              </a:rPr>
              <a:t>    training dataset as it represents all the important characteristics describing future predictions. </a:t>
            </a:r>
            <a:r>
              <a:rPr lang="en-US" sz="1200" b="1" dirty="0">
                <a:solidFill>
                  <a:srgbClr val="002060"/>
                </a:solidFill>
              </a:rPr>
              <a:t>The top five most important </a:t>
            </a:r>
          </a:p>
          <a:p>
            <a:r>
              <a:rPr lang="en-US" sz="1200" b="1" dirty="0">
                <a:solidFill>
                  <a:srgbClr val="002060"/>
                </a:solidFill>
              </a:rPr>
              <a:t>    features that affect the recommendation of product are: Gross household Income, Age, Relationship Month with the bank, </a:t>
            </a:r>
          </a:p>
          <a:p>
            <a:r>
              <a:rPr lang="en-US" sz="1200" b="1" dirty="0">
                <a:solidFill>
                  <a:srgbClr val="002060"/>
                </a:solidFill>
              </a:rPr>
              <a:t>    Customer Seniority, Joining Month and Customer City.</a:t>
            </a:r>
          </a:p>
        </p:txBody>
      </p:sp>
      <p:pic>
        <p:nvPicPr>
          <p:cNvPr id="13" name="Picture 12">
            <a:extLst>
              <a:ext uri="{FF2B5EF4-FFF2-40B4-BE49-F238E27FC236}">
                <a16:creationId xmlns:a16="http://schemas.microsoft.com/office/drawing/2014/main" id="{C1202434-692C-9E48-A6B1-91C6F73A6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944532"/>
            <a:ext cx="5040560" cy="2879233"/>
          </a:xfrm>
          <a:prstGeom prst="rect">
            <a:avLst/>
          </a:prstGeom>
          <a:ln>
            <a:solidFill>
              <a:srgbClr val="CC0000"/>
            </a:solidFill>
          </a:ln>
        </p:spPr>
      </p:pic>
      <p:pic>
        <p:nvPicPr>
          <p:cNvPr id="14" name="Picture 13">
            <a:extLst>
              <a:ext uri="{FF2B5EF4-FFF2-40B4-BE49-F238E27FC236}">
                <a16:creationId xmlns:a16="http://schemas.microsoft.com/office/drawing/2014/main" id="{A7522C7C-11D5-1D45-8A20-50D0ADB99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067695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 I</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20" name="TextBox 19">
            <a:extLst>
              <a:ext uri="{FF2B5EF4-FFF2-40B4-BE49-F238E27FC236}">
                <a16:creationId xmlns:a16="http://schemas.microsoft.com/office/drawing/2014/main" id="{170C912B-9A7C-6E44-8CF8-6E29E26F49DD}"/>
              </a:ext>
            </a:extLst>
          </p:cNvPr>
          <p:cNvSpPr txBox="1"/>
          <p:nvPr/>
        </p:nvSpPr>
        <p:spPr>
          <a:xfrm>
            <a:off x="1140275" y="633212"/>
            <a:ext cx="2448272" cy="276999"/>
          </a:xfrm>
          <a:prstGeom prst="rect">
            <a:avLst/>
          </a:prstGeom>
          <a:noFill/>
        </p:spPr>
        <p:txBody>
          <a:bodyPr wrap="square" rtlCol="0">
            <a:spAutoFit/>
          </a:bodyPr>
          <a:lstStyle/>
          <a:p>
            <a:r>
              <a:rPr lang="en-US" sz="1200" b="1" dirty="0">
                <a:solidFill>
                  <a:srgbClr val="CC0000"/>
                </a:solidFill>
              </a:rPr>
              <a:t>MAP@7 Score for Different lag</a:t>
            </a:r>
          </a:p>
        </p:txBody>
      </p:sp>
      <p:sp>
        <p:nvSpPr>
          <p:cNvPr id="22" name="TextBox 21">
            <a:extLst>
              <a:ext uri="{FF2B5EF4-FFF2-40B4-BE49-F238E27FC236}">
                <a16:creationId xmlns:a16="http://schemas.microsoft.com/office/drawing/2014/main" id="{992DF8EB-9999-C44E-89C5-358411E11D84}"/>
              </a:ext>
            </a:extLst>
          </p:cNvPr>
          <p:cNvSpPr txBox="1"/>
          <p:nvPr/>
        </p:nvSpPr>
        <p:spPr>
          <a:xfrm>
            <a:off x="-10754" y="3251595"/>
            <a:ext cx="5871065" cy="1938992"/>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lgn="just">
              <a:buFont typeface="Wingdings" pitchFamily="2" charset="2"/>
              <a:buChar char="§"/>
            </a:pPr>
            <a:r>
              <a:rPr lang="en-IN" sz="1200" dirty="0">
                <a:solidFill>
                  <a:srgbClr val="002060"/>
                </a:solidFill>
              </a:rPr>
              <a:t>After training our model on different lag variable, we can see that we observe best results for 12 months i.e. a year. Hence we can see that the customer buying </a:t>
            </a:r>
          </a:p>
          <a:p>
            <a:pPr algn="just"/>
            <a:r>
              <a:rPr lang="en-IN" sz="1200" dirty="0">
                <a:solidFill>
                  <a:srgbClr val="002060"/>
                </a:solidFill>
              </a:rPr>
              <a:t>    behaviour is largely dependent on seasonality of the products. As depicted in the</a:t>
            </a:r>
          </a:p>
          <a:p>
            <a:pPr algn="just"/>
            <a:r>
              <a:rPr lang="en-IN" sz="1200" dirty="0">
                <a:solidFill>
                  <a:srgbClr val="002060"/>
                </a:solidFill>
              </a:rPr>
              <a:t>    data visualisation customers tend to buy more products with respect to seasons </a:t>
            </a:r>
          </a:p>
          <a:p>
            <a:pPr algn="just"/>
            <a:r>
              <a:rPr lang="en-IN" sz="1200" dirty="0">
                <a:solidFill>
                  <a:srgbClr val="002060"/>
                </a:solidFill>
              </a:rPr>
              <a:t>    and festivals. It is analogous to months of (Oct-Nov) in Indian calendar due to </a:t>
            </a:r>
          </a:p>
          <a:p>
            <a:pPr algn="just"/>
            <a:r>
              <a:rPr lang="en-IN" sz="1200" dirty="0">
                <a:solidFill>
                  <a:srgbClr val="002060"/>
                </a:solidFill>
              </a:rPr>
              <a:t>    festive seasons.</a:t>
            </a:r>
          </a:p>
          <a:p>
            <a:pPr marL="171450" indent="-171450" algn="just">
              <a:buFont typeface="Wingdings" pitchFamily="2" charset="2"/>
              <a:buChar char="§"/>
            </a:pPr>
            <a:r>
              <a:rPr lang="en-IN" sz="1200" dirty="0">
                <a:solidFill>
                  <a:srgbClr val="002060"/>
                </a:solidFill>
              </a:rPr>
              <a:t>We have predicted Top 7 products that are arranged in decreasing order of their </a:t>
            </a:r>
          </a:p>
          <a:p>
            <a:pPr algn="just"/>
            <a:r>
              <a:rPr lang="en-IN" sz="1200" dirty="0">
                <a:solidFill>
                  <a:srgbClr val="002060"/>
                </a:solidFill>
              </a:rPr>
              <a:t>    predicted probability.</a:t>
            </a:r>
          </a:p>
        </p:txBody>
      </p:sp>
      <p:pic>
        <p:nvPicPr>
          <p:cNvPr id="4" name="Picture 3">
            <a:extLst>
              <a:ext uri="{FF2B5EF4-FFF2-40B4-BE49-F238E27FC236}">
                <a16:creationId xmlns:a16="http://schemas.microsoft.com/office/drawing/2014/main" id="{DAEDF8C9-C88B-1A4F-95B3-133D5EE35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312" y="965248"/>
            <a:ext cx="3144149" cy="3311558"/>
          </a:xfrm>
          <a:prstGeom prst="rect">
            <a:avLst/>
          </a:prstGeom>
          <a:ln>
            <a:solidFill>
              <a:srgbClr val="CC0000"/>
            </a:solidFill>
          </a:ln>
        </p:spPr>
      </p:pic>
      <p:sp>
        <p:nvSpPr>
          <p:cNvPr id="18" name="TextBox 17">
            <a:extLst>
              <a:ext uri="{FF2B5EF4-FFF2-40B4-BE49-F238E27FC236}">
                <a16:creationId xmlns:a16="http://schemas.microsoft.com/office/drawing/2014/main" id="{98EFFB20-6297-5A48-A64B-1D40CD6FD059}"/>
              </a:ext>
            </a:extLst>
          </p:cNvPr>
          <p:cNvSpPr txBox="1"/>
          <p:nvPr/>
        </p:nvSpPr>
        <p:spPr>
          <a:xfrm>
            <a:off x="5729232" y="666638"/>
            <a:ext cx="3456383" cy="246221"/>
          </a:xfrm>
          <a:prstGeom prst="rect">
            <a:avLst/>
          </a:prstGeom>
          <a:noFill/>
        </p:spPr>
        <p:txBody>
          <a:bodyPr wrap="square" rtlCol="0">
            <a:spAutoFit/>
          </a:bodyPr>
          <a:lstStyle/>
          <a:p>
            <a:r>
              <a:rPr lang="en-US" sz="1000" b="1" dirty="0">
                <a:solidFill>
                  <a:srgbClr val="CC0000"/>
                </a:solidFill>
              </a:rPr>
              <a:t>Top 7 recommended product for different customers</a:t>
            </a:r>
          </a:p>
        </p:txBody>
      </p:sp>
      <p:pic>
        <p:nvPicPr>
          <p:cNvPr id="14" name="Picture 13">
            <a:extLst>
              <a:ext uri="{FF2B5EF4-FFF2-40B4-BE49-F238E27FC236}">
                <a16:creationId xmlns:a16="http://schemas.microsoft.com/office/drawing/2014/main" id="{C9673B5C-B356-E34F-B5AA-C514EF34F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586" y="1010342"/>
            <a:ext cx="2560282" cy="2238605"/>
          </a:xfrm>
          <a:prstGeom prst="rect">
            <a:avLst/>
          </a:prstGeom>
          <a:ln>
            <a:solidFill>
              <a:srgbClr val="CC0000"/>
            </a:solidFill>
          </a:ln>
        </p:spPr>
      </p:pic>
      <p:pic>
        <p:nvPicPr>
          <p:cNvPr id="15" name="Picture 14">
            <a:extLst>
              <a:ext uri="{FF2B5EF4-FFF2-40B4-BE49-F238E27FC236}">
                <a16:creationId xmlns:a16="http://schemas.microsoft.com/office/drawing/2014/main" id="{D26FDB38-E7A9-DD45-B9E5-6E50C8797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14997"/>
            <a:ext cx="3048112" cy="1254454"/>
          </a:xfrm>
          <a:prstGeom prst="rect">
            <a:avLst/>
          </a:prstGeom>
          <a:ln>
            <a:solidFill>
              <a:srgbClr val="CC0000"/>
            </a:solidFill>
          </a:ln>
        </p:spPr>
      </p:pic>
      <p:pic>
        <p:nvPicPr>
          <p:cNvPr id="16" name="Picture 15">
            <a:extLst>
              <a:ext uri="{FF2B5EF4-FFF2-40B4-BE49-F238E27FC236}">
                <a16:creationId xmlns:a16="http://schemas.microsoft.com/office/drawing/2014/main" id="{965DBF65-BCD7-C34A-98EF-F777FE50DF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804956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Shape 31">
            <a:extLst>
              <a:ext uri="{FF2B5EF4-FFF2-40B4-BE49-F238E27FC236}">
                <a16:creationId xmlns:a16="http://schemas.microsoft.com/office/drawing/2014/main" id="{D59B321C-879C-FC4F-8A85-5403D7DF7F28}"/>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30" name="Freeform: Shape 31">
            <a:extLst>
              <a:ext uri="{FF2B5EF4-FFF2-40B4-BE49-F238E27FC236}">
                <a16:creationId xmlns:a16="http://schemas.microsoft.com/office/drawing/2014/main" id="{FA5A01BA-D677-884A-9B66-37BEDCB607B2}"/>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a:t>
            </a:r>
          </a:p>
        </p:txBody>
      </p:sp>
      <p:sp>
        <p:nvSpPr>
          <p:cNvPr id="31" name="Freeform: Shape 31">
            <a:extLst>
              <a:ext uri="{FF2B5EF4-FFF2-40B4-BE49-F238E27FC236}">
                <a16:creationId xmlns:a16="http://schemas.microsoft.com/office/drawing/2014/main" id="{25F6F5C1-71EE-F742-9156-F71BB7B0FD3A}"/>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 </a:t>
            </a:r>
          </a:p>
        </p:txBody>
      </p:sp>
      <p:sp>
        <p:nvSpPr>
          <p:cNvPr id="33" name="Freeform: Shape 31">
            <a:extLst>
              <a:ext uri="{FF2B5EF4-FFF2-40B4-BE49-F238E27FC236}">
                <a16:creationId xmlns:a16="http://schemas.microsoft.com/office/drawing/2014/main" id="{C8DEAAA2-C2EC-B44E-9A06-723C5E5028AC}"/>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4" name="Freeform: Shape 31">
            <a:extLst>
              <a:ext uri="{FF2B5EF4-FFF2-40B4-BE49-F238E27FC236}">
                <a16:creationId xmlns:a16="http://schemas.microsoft.com/office/drawing/2014/main" id="{E427A6C8-A590-D844-BF72-0AC5F852668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40" name="Freeform: Shape 31">
            <a:extLst>
              <a:ext uri="{FF2B5EF4-FFF2-40B4-BE49-F238E27FC236}">
                <a16:creationId xmlns:a16="http://schemas.microsoft.com/office/drawing/2014/main" id="{E769FF85-D764-A34C-B521-61B89C19BB86}"/>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 II</a:t>
            </a:r>
          </a:p>
        </p:txBody>
      </p:sp>
      <p:sp>
        <p:nvSpPr>
          <p:cNvPr id="41" name="Freeform: Shape 31">
            <a:extLst>
              <a:ext uri="{FF2B5EF4-FFF2-40B4-BE49-F238E27FC236}">
                <a16:creationId xmlns:a16="http://schemas.microsoft.com/office/drawing/2014/main" id="{1DDA6AB5-AB0E-CC41-ABD9-9D403967A559}"/>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sp>
        <p:nvSpPr>
          <p:cNvPr id="21" name="TextBox 20">
            <a:extLst>
              <a:ext uri="{FF2B5EF4-FFF2-40B4-BE49-F238E27FC236}">
                <a16:creationId xmlns:a16="http://schemas.microsoft.com/office/drawing/2014/main" id="{D265197D-950B-764F-A1D3-C2DE4A781B78}"/>
              </a:ext>
            </a:extLst>
          </p:cNvPr>
          <p:cNvSpPr txBox="1"/>
          <p:nvPr/>
        </p:nvSpPr>
        <p:spPr>
          <a:xfrm>
            <a:off x="6475801" y="515842"/>
            <a:ext cx="1189095" cy="276999"/>
          </a:xfrm>
          <a:prstGeom prst="rect">
            <a:avLst/>
          </a:prstGeom>
          <a:noFill/>
        </p:spPr>
        <p:txBody>
          <a:bodyPr wrap="square" rtlCol="0">
            <a:spAutoFit/>
          </a:bodyPr>
          <a:lstStyle/>
          <a:p>
            <a:r>
              <a:rPr lang="en-US" sz="1200" b="1" dirty="0">
                <a:solidFill>
                  <a:srgbClr val="CC0000"/>
                </a:solidFill>
              </a:rPr>
              <a:t>ROC Curve</a:t>
            </a:r>
          </a:p>
        </p:txBody>
      </p:sp>
      <p:sp>
        <p:nvSpPr>
          <p:cNvPr id="22" name="TextBox 21">
            <a:extLst>
              <a:ext uri="{FF2B5EF4-FFF2-40B4-BE49-F238E27FC236}">
                <a16:creationId xmlns:a16="http://schemas.microsoft.com/office/drawing/2014/main" id="{992DF8EB-9999-C44E-89C5-358411E11D84}"/>
              </a:ext>
            </a:extLst>
          </p:cNvPr>
          <p:cNvSpPr txBox="1"/>
          <p:nvPr/>
        </p:nvSpPr>
        <p:spPr>
          <a:xfrm>
            <a:off x="-10753" y="3876697"/>
            <a:ext cx="9252520" cy="1200329"/>
          </a:xfrm>
          <a:prstGeom prst="rect">
            <a:avLst/>
          </a:prstGeom>
          <a:noFill/>
        </p:spPr>
        <p:txBody>
          <a:bodyPr wrap="square" rtlCol="0">
            <a:spAutoFit/>
          </a:bodyPr>
          <a:lstStyle/>
          <a:p>
            <a:r>
              <a:rPr lang="en-US" sz="1200" b="1" dirty="0">
                <a:solidFill>
                  <a:srgbClr val="002060"/>
                </a:solidFill>
              </a:rPr>
              <a:t>EXPLANATION:</a:t>
            </a:r>
          </a:p>
          <a:p>
            <a:endParaRPr lang="en-US" sz="1200" b="1" dirty="0">
              <a:solidFill>
                <a:srgbClr val="002060"/>
              </a:solidFill>
            </a:endParaRPr>
          </a:p>
          <a:p>
            <a:pPr marL="171450" indent="-171450">
              <a:buFont typeface="Wingdings" pitchFamily="2" charset="2"/>
              <a:buChar char="§"/>
            </a:pPr>
            <a:r>
              <a:rPr lang="en-US" sz="1200" b="1" dirty="0">
                <a:solidFill>
                  <a:srgbClr val="002060"/>
                </a:solidFill>
              </a:rPr>
              <a:t>The confusion matrix shows that our model is correctly predicting the majority of the class above 85%.</a:t>
            </a:r>
          </a:p>
          <a:p>
            <a:pPr marL="171450" indent="-171450">
              <a:buFont typeface="Wingdings" pitchFamily="2" charset="2"/>
              <a:buChar char="§"/>
            </a:pPr>
            <a:endParaRPr lang="en-US" sz="1200" b="1" dirty="0">
              <a:solidFill>
                <a:srgbClr val="002060"/>
              </a:solidFill>
            </a:endParaRPr>
          </a:p>
          <a:p>
            <a:pPr marL="171450" indent="-171450">
              <a:buFont typeface="Wingdings" pitchFamily="2" charset="2"/>
              <a:buChar char="§"/>
            </a:pPr>
            <a:r>
              <a:rPr lang="en-US" sz="1200" b="1" dirty="0">
                <a:solidFill>
                  <a:srgbClr val="002060"/>
                </a:solidFill>
              </a:rPr>
              <a:t>The ROC Curve for class 23 indicate that we have predicted 92% times correct prediction for Direct Debit product and </a:t>
            </a:r>
          </a:p>
          <a:p>
            <a:r>
              <a:rPr lang="en-US" sz="1200" b="1" dirty="0">
                <a:solidFill>
                  <a:srgbClr val="002060"/>
                </a:solidFill>
              </a:rPr>
              <a:t>    similarly for other product we have predicted the correct prediction by at least 85%.</a:t>
            </a:r>
          </a:p>
        </p:txBody>
      </p:sp>
      <p:pic>
        <p:nvPicPr>
          <p:cNvPr id="9" name="Picture 8">
            <a:extLst>
              <a:ext uri="{FF2B5EF4-FFF2-40B4-BE49-F238E27FC236}">
                <a16:creationId xmlns:a16="http://schemas.microsoft.com/office/drawing/2014/main" id="{E5874462-C98B-6C4E-84BC-5597C6E24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79" y="807337"/>
            <a:ext cx="4411867" cy="2757417"/>
          </a:xfrm>
          <a:prstGeom prst="rect">
            <a:avLst/>
          </a:prstGeom>
          <a:ln>
            <a:solidFill>
              <a:srgbClr val="CC0000"/>
            </a:solidFill>
          </a:ln>
        </p:spPr>
      </p:pic>
      <p:pic>
        <p:nvPicPr>
          <p:cNvPr id="23" name="Picture 22">
            <a:extLst>
              <a:ext uri="{FF2B5EF4-FFF2-40B4-BE49-F238E27FC236}">
                <a16:creationId xmlns:a16="http://schemas.microsoft.com/office/drawing/2014/main" id="{25B1C5D8-4844-FE47-AE94-3A8D42E2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2926"/>
            <a:ext cx="4765179" cy="2975312"/>
          </a:xfrm>
          <a:prstGeom prst="rect">
            <a:avLst/>
          </a:prstGeom>
          <a:ln>
            <a:solidFill>
              <a:srgbClr val="CC0000"/>
            </a:solidFill>
          </a:ln>
        </p:spPr>
      </p:pic>
      <p:sp>
        <p:nvSpPr>
          <p:cNvPr id="25" name="TextBox 24">
            <a:extLst>
              <a:ext uri="{FF2B5EF4-FFF2-40B4-BE49-F238E27FC236}">
                <a16:creationId xmlns:a16="http://schemas.microsoft.com/office/drawing/2014/main" id="{206AEF8D-34C7-7F48-82B6-B72A972BBA3B}"/>
              </a:ext>
            </a:extLst>
          </p:cNvPr>
          <p:cNvSpPr txBox="1"/>
          <p:nvPr/>
        </p:nvSpPr>
        <p:spPr>
          <a:xfrm>
            <a:off x="1623290" y="503144"/>
            <a:ext cx="1881408" cy="276999"/>
          </a:xfrm>
          <a:prstGeom prst="rect">
            <a:avLst/>
          </a:prstGeom>
          <a:noFill/>
        </p:spPr>
        <p:txBody>
          <a:bodyPr wrap="square" rtlCol="0">
            <a:spAutoFit/>
          </a:bodyPr>
          <a:lstStyle/>
          <a:p>
            <a:r>
              <a:rPr lang="en-US" sz="1200" b="1" dirty="0">
                <a:solidFill>
                  <a:srgbClr val="CC0000"/>
                </a:solidFill>
              </a:rPr>
              <a:t>Confusion Matrix</a:t>
            </a:r>
          </a:p>
        </p:txBody>
      </p:sp>
      <p:pic>
        <p:nvPicPr>
          <p:cNvPr id="15" name="Picture 14">
            <a:extLst>
              <a:ext uri="{FF2B5EF4-FFF2-40B4-BE49-F238E27FC236}">
                <a16:creationId xmlns:a16="http://schemas.microsoft.com/office/drawing/2014/main" id="{23027B68-C163-B443-B6FE-47C39068F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4157252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027B68-C163-B443-B6FE-47C39068F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
        <p:nvSpPr>
          <p:cNvPr id="16" name="TextBox 15">
            <a:extLst>
              <a:ext uri="{FF2B5EF4-FFF2-40B4-BE49-F238E27FC236}">
                <a16:creationId xmlns:a16="http://schemas.microsoft.com/office/drawing/2014/main" id="{5E52A523-211B-C94A-930E-884AFD6A8270}"/>
              </a:ext>
            </a:extLst>
          </p:cNvPr>
          <p:cNvSpPr txBox="1"/>
          <p:nvPr/>
        </p:nvSpPr>
        <p:spPr>
          <a:xfrm>
            <a:off x="467544" y="28445"/>
            <a:ext cx="3871573" cy="430887"/>
          </a:xfrm>
          <a:prstGeom prst="rect">
            <a:avLst/>
          </a:prstGeom>
          <a:noFill/>
        </p:spPr>
        <p:txBody>
          <a:bodyPr wrap="none" rtlCol="0">
            <a:spAutoFit/>
          </a:bodyPr>
          <a:lstStyle/>
          <a:p>
            <a:r>
              <a:rPr lang="en-IN" sz="2200" b="1" dirty="0">
                <a:solidFill>
                  <a:srgbClr val="C00000"/>
                </a:solidFill>
                <a:latin typeface="Hiragino Mincho Pro W6" panose="02020300000000000000" pitchFamily="18" charset="-128"/>
                <a:ea typeface="Hiragino Mincho Pro W6" panose="02020300000000000000" pitchFamily="18" charset="-128"/>
              </a:rPr>
              <a:t>Expected Business Benefit</a:t>
            </a:r>
            <a:endParaRPr lang="en-US" sz="2200" b="1" dirty="0">
              <a:solidFill>
                <a:srgbClr val="C00000"/>
              </a:solidFill>
              <a:latin typeface="Hiragino Mincho Pro W6" panose="02020300000000000000" pitchFamily="18" charset="-128"/>
              <a:ea typeface="Hiragino Mincho Pro W6" panose="02020300000000000000" pitchFamily="18" charset="-128"/>
            </a:endParaRPr>
          </a:p>
        </p:txBody>
      </p:sp>
      <p:sp>
        <p:nvSpPr>
          <p:cNvPr id="2" name="TextBox 1">
            <a:extLst>
              <a:ext uri="{FF2B5EF4-FFF2-40B4-BE49-F238E27FC236}">
                <a16:creationId xmlns:a16="http://schemas.microsoft.com/office/drawing/2014/main" id="{383DDB1D-EA14-8F4B-B4A5-51967F62C0AC}"/>
              </a:ext>
            </a:extLst>
          </p:cNvPr>
          <p:cNvSpPr txBox="1"/>
          <p:nvPr/>
        </p:nvSpPr>
        <p:spPr>
          <a:xfrm>
            <a:off x="2987824" y="1347614"/>
            <a:ext cx="5962890" cy="1337739"/>
          </a:xfrm>
          <a:prstGeom prst="rect">
            <a:avLst/>
          </a:prstGeom>
          <a:noFill/>
        </p:spPr>
        <p:txBody>
          <a:bodyPr wrap="square" rtlCol="0">
            <a:spAutoFit/>
          </a:bodyPr>
          <a:lstStyle/>
          <a:p>
            <a:pPr marL="285750" indent="-285750">
              <a:lnSpc>
                <a:spcPct val="150000"/>
              </a:lnSpc>
              <a:buFont typeface="Wingdings" pitchFamily="2" charset="2"/>
              <a:buChar char="§"/>
            </a:pPr>
            <a:r>
              <a:rPr lang="en-US" sz="1400" dirty="0">
                <a:solidFill>
                  <a:srgbClr val="002060"/>
                </a:solidFill>
                <a:latin typeface="Hiragino Mincho Pro W3" panose="02020300000000000000" pitchFamily="18" charset="-128"/>
                <a:ea typeface="Hiragino Mincho Pro W3" panose="02020300000000000000" pitchFamily="18" charset="-128"/>
              </a:rPr>
              <a:t>Increase in sales of product through personalized advertisement</a:t>
            </a:r>
          </a:p>
          <a:p>
            <a:pPr marL="285750" indent="-285750">
              <a:lnSpc>
                <a:spcPct val="150000"/>
              </a:lnSpc>
              <a:buFont typeface="Wingdings" pitchFamily="2" charset="2"/>
              <a:buChar char="§"/>
            </a:pPr>
            <a:r>
              <a:rPr lang="en-US" sz="1400" dirty="0">
                <a:solidFill>
                  <a:srgbClr val="002060"/>
                </a:solidFill>
                <a:latin typeface="Hiragino Mincho Pro W3" panose="02020300000000000000" pitchFamily="18" charset="-128"/>
                <a:ea typeface="Hiragino Mincho Pro W3" panose="02020300000000000000" pitchFamily="18" charset="-128"/>
              </a:rPr>
              <a:t>Reduce the costs through targeted marketing</a:t>
            </a:r>
          </a:p>
          <a:p>
            <a:pPr marL="285750" indent="-285750">
              <a:lnSpc>
                <a:spcPct val="150000"/>
              </a:lnSpc>
              <a:buFont typeface="Wingdings" pitchFamily="2" charset="2"/>
              <a:buChar char="§"/>
            </a:pPr>
            <a:r>
              <a:rPr lang="en-US" sz="1400" dirty="0">
                <a:solidFill>
                  <a:srgbClr val="002060"/>
                </a:solidFill>
                <a:latin typeface="Hiragino Mincho Pro W3" panose="02020300000000000000" pitchFamily="18" charset="-128"/>
                <a:ea typeface="Hiragino Mincho Pro W3" panose="02020300000000000000" pitchFamily="18" charset="-128"/>
              </a:rPr>
              <a:t>Easy measurement of employee’s performance </a:t>
            </a:r>
          </a:p>
          <a:p>
            <a:pPr marL="285750" indent="-285750">
              <a:lnSpc>
                <a:spcPct val="150000"/>
              </a:lnSpc>
              <a:buFont typeface="Wingdings" pitchFamily="2" charset="2"/>
              <a:buChar char="§"/>
            </a:pPr>
            <a:r>
              <a:rPr lang="en-US" sz="1400" dirty="0">
                <a:solidFill>
                  <a:srgbClr val="002060"/>
                </a:solidFill>
                <a:latin typeface="Hiragino Mincho Pro W3" panose="02020300000000000000" pitchFamily="18" charset="-128"/>
                <a:ea typeface="Hiragino Mincho Pro W3" panose="02020300000000000000" pitchFamily="18" charset="-128"/>
              </a:rPr>
              <a:t>Insights on product performance</a:t>
            </a:r>
          </a:p>
        </p:txBody>
      </p:sp>
      <p:pic>
        <p:nvPicPr>
          <p:cNvPr id="5" name="Picture 4">
            <a:extLst>
              <a:ext uri="{FF2B5EF4-FFF2-40B4-BE49-F238E27FC236}">
                <a16:creationId xmlns:a16="http://schemas.microsoft.com/office/drawing/2014/main" id="{0BEB4508-15CF-2940-B826-7F94B599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915566"/>
            <a:ext cx="2692258" cy="2355726"/>
          </a:xfrm>
          <a:prstGeom prst="rect">
            <a:avLst/>
          </a:prstGeom>
        </p:spPr>
      </p:pic>
      <p:pic>
        <p:nvPicPr>
          <p:cNvPr id="7" name="Picture 6">
            <a:extLst>
              <a:ext uri="{FF2B5EF4-FFF2-40B4-BE49-F238E27FC236}">
                <a16:creationId xmlns:a16="http://schemas.microsoft.com/office/drawing/2014/main" id="{7E9B771D-BF17-C545-B6A9-72D3E985C3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274" y="926823"/>
            <a:ext cx="504056" cy="504056"/>
          </a:xfrm>
          <a:prstGeom prst="rect">
            <a:avLst/>
          </a:prstGeom>
        </p:spPr>
      </p:pic>
    </p:spTree>
    <p:extLst>
      <p:ext uri="{BB962C8B-B14F-4D97-AF65-F5344CB8AC3E}">
        <p14:creationId xmlns:p14="http://schemas.microsoft.com/office/powerpoint/2010/main" val="3484745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027B68-C163-B443-B6FE-47C39068F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
        <p:nvSpPr>
          <p:cNvPr id="16" name="TextBox 15">
            <a:extLst>
              <a:ext uri="{FF2B5EF4-FFF2-40B4-BE49-F238E27FC236}">
                <a16:creationId xmlns:a16="http://schemas.microsoft.com/office/drawing/2014/main" id="{5E52A523-211B-C94A-930E-884AFD6A8270}"/>
              </a:ext>
            </a:extLst>
          </p:cNvPr>
          <p:cNvSpPr txBox="1"/>
          <p:nvPr/>
        </p:nvSpPr>
        <p:spPr>
          <a:xfrm>
            <a:off x="467544" y="28445"/>
            <a:ext cx="6138219" cy="430887"/>
          </a:xfrm>
          <a:prstGeom prst="rect">
            <a:avLst/>
          </a:prstGeom>
          <a:noFill/>
        </p:spPr>
        <p:txBody>
          <a:bodyPr wrap="none" rtlCol="0">
            <a:spAutoFit/>
          </a:bodyPr>
          <a:lstStyle/>
          <a:p>
            <a:r>
              <a:rPr lang="en-IN" sz="2200" b="1" dirty="0">
                <a:solidFill>
                  <a:srgbClr val="C00000"/>
                </a:solidFill>
                <a:latin typeface="Hiragino Mincho Pro W6" panose="02020300000000000000" pitchFamily="18" charset="-128"/>
                <a:ea typeface="Hiragino Mincho Pro W6" panose="02020300000000000000" pitchFamily="18" charset="-128"/>
              </a:rPr>
              <a:t>Project Timeline and Author Contribution</a:t>
            </a:r>
            <a:endParaRPr lang="en-US" sz="2200" b="1" dirty="0">
              <a:solidFill>
                <a:srgbClr val="C00000"/>
              </a:solidFill>
              <a:latin typeface="Hiragino Mincho Pro W6" panose="02020300000000000000" pitchFamily="18" charset="-128"/>
              <a:ea typeface="Hiragino Mincho Pro W6" panose="02020300000000000000" pitchFamily="18" charset="-128"/>
            </a:endParaRPr>
          </a:p>
        </p:txBody>
      </p:sp>
      <p:pic>
        <p:nvPicPr>
          <p:cNvPr id="2" name="Picture 1">
            <a:extLst>
              <a:ext uri="{FF2B5EF4-FFF2-40B4-BE49-F238E27FC236}">
                <a16:creationId xmlns:a16="http://schemas.microsoft.com/office/drawing/2014/main" id="{DB907212-C971-6541-8355-9FE22B45B433}"/>
              </a:ext>
            </a:extLst>
          </p:cNvPr>
          <p:cNvPicPr>
            <a:picLocks noChangeAspect="1"/>
          </p:cNvPicPr>
          <p:nvPr/>
        </p:nvPicPr>
        <p:blipFill>
          <a:blip r:embed="rId3"/>
          <a:stretch>
            <a:fillRect/>
          </a:stretch>
        </p:blipFill>
        <p:spPr>
          <a:xfrm>
            <a:off x="323528" y="987574"/>
            <a:ext cx="8252452" cy="2304256"/>
          </a:xfrm>
          <a:prstGeom prst="rect">
            <a:avLst/>
          </a:prstGeom>
        </p:spPr>
      </p:pic>
    </p:spTree>
    <p:extLst>
      <p:ext uri="{BB962C8B-B14F-4D97-AF65-F5344CB8AC3E}">
        <p14:creationId xmlns:p14="http://schemas.microsoft.com/office/powerpoint/2010/main" val="741315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4099780" y="-20419"/>
            <a:ext cx="5139812" cy="5139812"/>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1" y="2133600"/>
            <a:ext cx="9143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4029075"/>
            <a:ext cx="1114425" cy="111442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TextBox 12">
            <a:extLst>
              <a:ext uri="{FF2B5EF4-FFF2-40B4-BE49-F238E27FC236}">
                <a16:creationId xmlns:a16="http://schemas.microsoft.com/office/drawing/2014/main" id="{E5E1F35E-9892-4FEF-BD72-1351948704E9}"/>
              </a:ext>
            </a:extLst>
          </p:cNvPr>
          <p:cNvSpPr txBox="1"/>
          <p:nvPr/>
        </p:nvSpPr>
        <p:spPr>
          <a:xfrm>
            <a:off x="2290763" y="4139149"/>
            <a:ext cx="4562475" cy="715581"/>
          </a:xfrm>
          <a:prstGeom prst="rect">
            <a:avLst/>
          </a:prstGeom>
          <a:noFill/>
        </p:spPr>
        <p:txBody>
          <a:bodyPr wrap="square" rtlCol="0" anchor="ctr">
            <a:spAutoFit/>
          </a:bodyPr>
          <a:lstStyle/>
          <a:p>
            <a:pPr algn="ctr"/>
            <a:r>
              <a:rPr lang="en-US" sz="4050" b="1" dirty="0">
                <a:solidFill>
                  <a:srgbClr val="C00000"/>
                </a:solidFill>
                <a:latin typeface="+mj-lt"/>
              </a:rPr>
              <a:t>THANK YOU</a:t>
            </a:r>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570" t="10000" r="17737" b="10444"/>
          <a:stretch/>
        </p:blipFill>
        <p:spPr>
          <a:xfrm>
            <a:off x="2481946" y="43546"/>
            <a:ext cx="4180109" cy="4180109"/>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Tree>
    <p:extLst>
      <p:ext uri="{BB962C8B-B14F-4D97-AF65-F5344CB8AC3E}">
        <p14:creationId xmlns:p14="http://schemas.microsoft.com/office/powerpoint/2010/main" val="3075300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FF1616-C60E-954A-85A0-05AA82060D5F}"/>
              </a:ext>
            </a:extLst>
          </p:cNvPr>
          <p:cNvSpPr/>
          <p:nvPr/>
        </p:nvSpPr>
        <p:spPr>
          <a:xfrm>
            <a:off x="0" y="0"/>
            <a:ext cx="9151349" cy="5169717"/>
          </a:xfrm>
          <a:prstGeom prst="rect">
            <a:avLst/>
          </a:prstGeom>
          <a:solidFill>
            <a:srgbClr val="C00000">
              <a:alpha val="9000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r>
              <a:rPr lang="en-US" sz="8000" b="1" dirty="0">
                <a:solidFill>
                  <a:schemeClr val="bg1"/>
                </a:solidFill>
                <a:latin typeface="Hiragino Mincho Pro W6" panose="02020300000000000000" pitchFamily="18" charset="-128"/>
                <a:ea typeface="Hiragino Mincho Pro W6" panose="02020300000000000000" pitchFamily="18" charset="-128"/>
              </a:rPr>
              <a:t>Q &amp; A</a:t>
            </a:r>
            <a:r>
              <a:rPr lang="en-US" sz="1350" dirty="0">
                <a:solidFill>
                  <a:schemeClr val="bg1">
                    <a:lumMod val="85000"/>
                  </a:schemeClr>
                </a:solidFill>
                <a:highlight>
                  <a:srgbClr val="0DD2D9"/>
                </a:highlight>
                <a:latin typeface="Calibri Light"/>
              </a:rPr>
              <a:t>                                          </a:t>
            </a:r>
          </a:p>
          <a:p>
            <a:pPr algn="ctr" defTabSz="685800" latinLnBrk="0"/>
            <a:endParaRPr lang="en-US" sz="1350" dirty="0">
              <a:solidFill>
                <a:schemeClr val="bg1">
                  <a:lumMod val="85000"/>
                </a:schemeClr>
              </a:solidFill>
              <a:highlight>
                <a:srgbClr val="0DD2D9"/>
              </a:highlight>
              <a:latin typeface="Calibri Light"/>
            </a:endParaRPr>
          </a:p>
        </p:txBody>
      </p:sp>
    </p:spTree>
    <p:extLst>
      <p:ext uri="{BB962C8B-B14F-4D97-AF65-F5344CB8AC3E}">
        <p14:creationId xmlns:p14="http://schemas.microsoft.com/office/powerpoint/2010/main" val="2138058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3F1752-DB52-3543-B1BB-C1E8E41225B5}"/>
              </a:ext>
            </a:extLst>
          </p:cNvPr>
          <p:cNvSpPr txBox="1"/>
          <p:nvPr/>
        </p:nvSpPr>
        <p:spPr>
          <a:xfrm>
            <a:off x="539552" y="27910"/>
            <a:ext cx="2613216" cy="430887"/>
          </a:xfrm>
          <a:prstGeom prst="rect">
            <a:avLst/>
          </a:prstGeom>
          <a:noFill/>
        </p:spPr>
        <p:txBody>
          <a:bodyPr wrap="none" rtlCol="0">
            <a:spAutoFit/>
          </a:bodyPr>
          <a:lstStyle/>
          <a:p>
            <a:r>
              <a:rPr lang="en-IN" sz="2200" b="1" dirty="0">
                <a:solidFill>
                  <a:schemeClr val="accent4">
                    <a:lumMod val="50000"/>
                  </a:schemeClr>
                </a:solidFill>
                <a:latin typeface="Hiragino Mincho Pro W6" panose="02020300000000000000" pitchFamily="18" charset="-128"/>
                <a:ea typeface="Hiragino Mincho Pro W6" panose="02020300000000000000" pitchFamily="18" charset="-128"/>
              </a:rPr>
              <a:t>Project Overview</a:t>
            </a:r>
            <a:endParaRPr lang="en-US" sz="2200" b="1" dirty="0">
              <a:solidFill>
                <a:schemeClr val="accent4">
                  <a:lumMod val="50000"/>
                </a:schemeClr>
              </a:solidFill>
              <a:latin typeface="Hiragino Mincho Pro W6" panose="02020300000000000000" pitchFamily="18" charset="-128"/>
              <a:ea typeface="Hiragino Mincho Pro W6" panose="02020300000000000000" pitchFamily="18" charset="-128"/>
            </a:endParaRPr>
          </a:p>
        </p:txBody>
      </p:sp>
      <p:sp>
        <p:nvSpPr>
          <p:cNvPr id="14" name="Rectangle: Top Corners Rounded 1">
            <a:extLst>
              <a:ext uri="{FF2B5EF4-FFF2-40B4-BE49-F238E27FC236}">
                <a16:creationId xmlns:a16="http://schemas.microsoft.com/office/drawing/2014/main" id="{E74BE867-6276-984D-B4DD-B4ACD07047F7}"/>
              </a:ext>
            </a:extLst>
          </p:cNvPr>
          <p:cNvSpPr/>
          <p:nvPr/>
        </p:nvSpPr>
        <p:spPr>
          <a:xfrm rot="5400000" flipH="1">
            <a:off x="3939648" y="-3327731"/>
            <a:ext cx="692495" cy="8571791"/>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15" name="TextBox 14">
            <a:extLst>
              <a:ext uri="{FF2B5EF4-FFF2-40B4-BE49-F238E27FC236}">
                <a16:creationId xmlns:a16="http://schemas.microsoft.com/office/drawing/2014/main" id="{5502C4CE-700C-654D-A84F-CF5C7C55F1EC}"/>
              </a:ext>
            </a:extLst>
          </p:cNvPr>
          <p:cNvSpPr txBox="1"/>
          <p:nvPr/>
        </p:nvSpPr>
        <p:spPr>
          <a:xfrm>
            <a:off x="-29009" y="604221"/>
            <a:ext cx="8600799" cy="707886"/>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Output Features: </a:t>
            </a:r>
            <a:r>
              <a:rPr lang="en-US" sz="1300" dirty="0">
                <a:solidFill>
                  <a:schemeClr val="bg1"/>
                </a:solidFill>
                <a:latin typeface="Hiragino Mincho Pro W3" panose="02020300000000000000" pitchFamily="18" charset="-128"/>
                <a:ea typeface="Hiragino Mincho Pro W3" panose="02020300000000000000" pitchFamily="18" charset="-128"/>
              </a:rPr>
              <a:t>From column 25 to column 48 are the output features, which contains the product </a:t>
            </a:r>
          </a:p>
          <a:p>
            <a:r>
              <a:rPr lang="en-US" sz="1300" dirty="0">
                <a:solidFill>
                  <a:schemeClr val="bg1"/>
                </a:solidFill>
                <a:latin typeface="Hiragino Mincho Pro W3" panose="02020300000000000000" pitchFamily="18" charset="-128"/>
                <a:ea typeface="Hiragino Mincho Pro W3" panose="02020300000000000000" pitchFamily="18" charset="-128"/>
              </a:rPr>
              <a:t>purchased information according to each customer from January 2015 to May 2016. Each column stands </a:t>
            </a:r>
          </a:p>
          <a:p>
            <a:r>
              <a:rPr lang="en-US" sz="1300" dirty="0">
                <a:solidFill>
                  <a:schemeClr val="bg1"/>
                </a:solidFill>
                <a:latin typeface="Hiragino Mincho Pro W3" panose="02020300000000000000" pitchFamily="18" charset="-128"/>
                <a:ea typeface="Hiragino Mincho Pro W3" panose="02020300000000000000" pitchFamily="18" charset="-128"/>
              </a:rPr>
              <a:t>for one product, and there are 24 products in total.</a:t>
            </a:r>
            <a:endParaRPr lang="en-IN" sz="1300" dirty="0">
              <a:solidFill>
                <a:schemeClr val="bg1"/>
              </a:solidFill>
              <a:latin typeface="Hiragino Mincho Pro W3" panose="02020300000000000000" pitchFamily="18" charset="-128"/>
              <a:ea typeface="Hiragino Mincho Pro W3" panose="02020300000000000000" pitchFamily="18" charset="-128"/>
            </a:endParaRPr>
          </a:p>
        </p:txBody>
      </p:sp>
      <p:sp>
        <p:nvSpPr>
          <p:cNvPr id="13" name="Rectangle: Top Corners Rounded 1">
            <a:extLst>
              <a:ext uri="{FF2B5EF4-FFF2-40B4-BE49-F238E27FC236}">
                <a16:creationId xmlns:a16="http://schemas.microsoft.com/office/drawing/2014/main" id="{4F951A0E-A68B-BD4A-8084-E9E64BA11470}"/>
              </a:ext>
            </a:extLst>
          </p:cNvPr>
          <p:cNvSpPr/>
          <p:nvPr/>
        </p:nvSpPr>
        <p:spPr>
          <a:xfrm rot="5400000" flipH="1">
            <a:off x="3965023" y="-2597151"/>
            <a:ext cx="639024" cy="8585785"/>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CC0000"/>
              </a:highlight>
            </a:endParaRPr>
          </a:p>
        </p:txBody>
      </p:sp>
      <p:sp>
        <p:nvSpPr>
          <p:cNvPr id="16" name="TextBox 15">
            <a:extLst>
              <a:ext uri="{FF2B5EF4-FFF2-40B4-BE49-F238E27FC236}">
                <a16:creationId xmlns:a16="http://schemas.microsoft.com/office/drawing/2014/main" id="{A04571D6-4F6D-1D4B-BF5C-CC9DAEDA8FAE}"/>
              </a:ext>
            </a:extLst>
          </p:cNvPr>
          <p:cNvSpPr txBox="1"/>
          <p:nvPr/>
        </p:nvSpPr>
        <p:spPr>
          <a:xfrm>
            <a:off x="-29009" y="1415366"/>
            <a:ext cx="8719460" cy="500137"/>
          </a:xfrm>
          <a:prstGeom prst="rect">
            <a:avLst/>
          </a:prstGeom>
          <a:noFill/>
        </p:spPr>
        <p:txBody>
          <a:bodyPr wrap="square" rtlCol="0">
            <a:spAutoFit/>
          </a:bodyPr>
          <a:lstStyle/>
          <a:p>
            <a:r>
              <a:rPr lang="en-US" sz="1400" b="1" dirty="0">
                <a:solidFill>
                  <a:schemeClr val="bg1"/>
                </a:solidFill>
                <a:latin typeface="Hiragino Mincho Pro W6" panose="02020300000000000000" pitchFamily="18" charset="-128"/>
                <a:ea typeface="Hiragino Mincho Pro W6" panose="02020300000000000000" pitchFamily="18" charset="-128"/>
              </a:rPr>
              <a:t>Evaluation Metrics: </a:t>
            </a:r>
            <a:r>
              <a:rPr lang="en-US" sz="1250" dirty="0">
                <a:solidFill>
                  <a:schemeClr val="bg1"/>
                </a:solidFill>
                <a:latin typeface="Hiragino Mincho Pro W3" panose="02020300000000000000" pitchFamily="18" charset="-128"/>
                <a:ea typeface="Hiragino Mincho Pro W3" panose="02020300000000000000" pitchFamily="18" charset="-128"/>
              </a:rPr>
              <a:t>Mean Average Precision @ 7 (MAP@7) where @7 means that we are predicting up to </a:t>
            </a:r>
          </a:p>
          <a:p>
            <a:r>
              <a:rPr lang="en-US" sz="1250" dirty="0">
                <a:solidFill>
                  <a:schemeClr val="bg1"/>
                </a:solidFill>
                <a:latin typeface="Hiragino Mincho Pro W3" panose="02020300000000000000" pitchFamily="18" charset="-128"/>
                <a:ea typeface="Hiragino Mincho Pro W3" panose="02020300000000000000" pitchFamily="18" charset="-128"/>
              </a:rPr>
              <a:t>top 7 financial products that the customer can buy. </a:t>
            </a:r>
            <a:endParaRPr lang="en-IN" sz="1250" dirty="0">
              <a:solidFill>
                <a:schemeClr val="bg1"/>
              </a:solidFill>
              <a:latin typeface="Hiragino Mincho Pro W3" panose="02020300000000000000" pitchFamily="18" charset="-128"/>
              <a:ea typeface="Hiragino Mincho Pro W3" panose="02020300000000000000" pitchFamily="18" charset="-128"/>
            </a:endParaRPr>
          </a:p>
        </p:txBody>
      </p:sp>
      <p:pic>
        <p:nvPicPr>
          <p:cNvPr id="18" name="Picture 17">
            <a:extLst>
              <a:ext uri="{FF2B5EF4-FFF2-40B4-BE49-F238E27FC236}">
                <a16:creationId xmlns:a16="http://schemas.microsoft.com/office/drawing/2014/main" id="{189C2FE2-6980-284D-9D5F-6AAD209A5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 y="2117537"/>
            <a:ext cx="4571998" cy="1960879"/>
          </a:xfrm>
          <a:prstGeom prst="rect">
            <a:avLst/>
          </a:prstGeom>
          <a:ln>
            <a:solidFill>
              <a:srgbClr val="CC0000"/>
            </a:solidFill>
          </a:ln>
        </p:spPr>
      </p:pic>
      <p:pic>
        <p:nvPicPr>
          <p:cNvPr id="20" name="Picture 19">
            <a:extLst>
              <a:ext uri="{FF2B5EF4-FFF2-40B4-BE49-F238E27FC236}">
                <a16:creationId xmlns:a16="http://schemas.microsoft.com/office/drawing/2014/main" id="{159D2380-35AC-1B4F-97B2-2494EE08C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17537"/>
            <a:ext cx="4572000" cy="1960880"/>
          </a:xfrm>
          <a:prstGeom prst="rect">
            <a:avLst/>
          </a:prstGeom>
          <a:ln>
            <a:solidFill>
              <a:srgbClr val="CC0000"/>
            </a:solidFill>
          </a:ln>
        </p:spPr>
      </p:pic>
      <p:pic>
        <p:nvPicPr>
          <p:cNvPr id="22" name="Picture 21">
            <a:extLst>
              <a:ext uri="{FF2B5EF4-FFF2-40B4-BE49-F238E27FC236}">
                <a16:creationId xmlns:a16="http://schemas.microsoft.com/office/drawing/2014/main" id="{2CCCD216-6F08-1F45-B964-89AAB9A4D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7" y="4142774"/>
            <a:ext cx="3790130" cy="1014418"/>
          </a:xfrm>
          <a:prstGeom prst="rect">
            <a:avLst/>
          </a:prstGeom>
          <a:ln>
            <a:solidFill>
              <a:srgbClr val="CC0000"/>
            </a:solidFill>
          </a:ln>
        </p:spPr>
      </p:pic>
      <p:pic>
        <p:nvPicPr>
          <p:cNvPr id="24" name="Picture 23">
            <a:extLst>
              <a:ext uri="{FF2B5EF4-FFF2-40B4-BE49-F238E27FC236}">
                <a16:creationId xmlns:a16="http://schemas.microsoft.com/office/drawing/2014/main" id="{67F0F91B-8D7A-3246-8F5E-5B8035421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31475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3F1752-DB52-3543-B1BB-C1E8E41225B5}"/>
              </a:ext>
            </a:extLst>
          </p:cNvPr>
          <p:cNvSpPr txBox="1"/>
          <p:nvPr/>
        </p:nvSpPr>
        <p:spPr>
          <a:xfrm>
            <a:off x="539552" y="27910"/>
            <a:ext cx="2850460" cy="430887"/>
          </a:xfrm>
          <a:prstGeom prst="rect">
            <a:avLst/>
          </a:prstGeom>
          <a:noFill/>
        </p:spPr>
        <p:txBody>
          <a:bodyPr wrap="none" rtlCol="0">
            <a:spAutoFit/>
          </a:bodyPr>
          <a:lstStyle/>
          <a:p>
            <a:r>
              <a:rPr lang="en-IN" sz="2200" b="1" dirty="0">
                <a:solidFill>
                  <a:schemeClr val="accent4">
                    <a:lumMod val="50000"/>
                  </a:schemeClr>
                </a:solidFill>
                <a:latin typeface="Hiragino Mincho Pro W6" panose="02020300000000000000" pitchFamily="18" charset="-128"/>
                <a:ea typeface="Hiragino Mincho Pro W6" panose="02020300000000000000" pitchFamily="18" charset="-128"/>
              </a:rPr>
              <a:t>Workflow Diagram</a:t>
            </a:r>
            <a:endParaRPr lang="en-US" sz="2200" b="1" dirty="0">
              <a:solidFill>
                <a:schemeClr val="accent4">
                  <a:lumMod val="50000"/>
                </a:schemeClr>
              </a:solidFill>
              <a:latin typeface="Hiragino Mincho Pro W6" panose="02020300000000000000" pitchFamily="18" charset="-128"/>
              <a:ea typeface="Hiragino Mincho Pro W6" panose="02020300000000000000" pitchFamily="18" charset="-128"/>
            </a:endParaRPr>
          </a:p>
        </p:txBody>
      </p:sp>
      <p:pic>
        <p:nvPicPr>
          <p:cNvPr id="8" name="Picture 7">
            <a:extLst>
              <a:ext uri="{FF2B5EF4-FFF2-40B4-BE49-F238E27FC236}">
                <a16:creationId xmlns:a16="http://schemas.microsoft.com/office/drawing/2014/main" id="{3DA55545-F6C1-7240-A594-97EB6D389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9552"/>
            <a:ext cx="9144000" cy="3286125"/>
          </a:xfrm>
          <a:prstGeom prst="rect">
            <a:avLst/>
          </a:prstGeom>
        </p:spPr>
      </p:pic>
      <p:sp>
        <p:nvSpPr>
          <p:cNvPr id="18" name="TextBox 17">
            <a:extLst>
              <a:ext uri="{FF2B5EF4-FFF2-40B4-BE49-F238E27FC236}">
                <a16:creationId xmlns:a16="http://schemas.microsoft.com/office/drawing/2014/main" id="{4A00DB88-E214-E54A-9BA3-6879B9DA8E2B}"/>
              </a:ext>
            </a:extLst>
          </p:cNvPr>
          <p:cNvSpPr txBox="1"/>
          <p:nvPr/>
        </p:nvSpPr>
        <p:spPr>
          <a:xfrm>
            <a:off x="-11968" y="4155926"/>
            <a:ext cx="8905461" cy="338554"/>
          </a:xfrm>
          <a:prstGeom prst="rect">
            <a:avLst/>
          </a:prstGeom>
          <a:noFill/>
        </p:spPr>
        <p:txBody>
          <a:bodyPr wrap="square" rtlCol="0">
            <a:spAutoFit/>
          </a:bodyPr>
          <a:lstStyle/>
          <a:p>
            <a:r>
              <a:rPr lang="en-US" sz="1600" b="1" dirty="0">
                <a:solidFill>
                  <a:schemeClr val="accent1">
                    <a:lumMod val="50000"/>
                  </a:schemeClr>
                </a:solidFill>
              </a:rPr>
              <a:t>Additionally, our workflow diagram also contain Exploratory Data Analysis (EDA) and User Interface.</a:t>
            </a:r>
          </a:p>
        </p:txBody>
      </p:sp>
      <p:pic>
        <p:nvPicPr>
          <p:cNvPr id="9" name="Picture 8">
            <a:extLst>
              <a:ext uri="{FF2B5EF4-FFF2-40B4-BE49-F238E27FC236}">
                <a16:creationId xmlns:a16="http://schemas.microsoft.com/office/drawing/2014/main" id="{B8759DCA-93F4-3C4D-8D0C-A9E2CFC35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171231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027B68-C163-B443-B6FE-47C39068F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
        <p:nvSpPr>
          <p:cNvPr id="16" name="TextBox 15">
            <a:extLst>
              <a:ext uri="{FF2B5EF4-FFF2-40B4-BE49-F238E27FC236}">
                <a16:creationId xmlns:a16="http://schemas.microsoft.com/office/drawing/2014/main" id="{5E52A523-211B-C94A-930E-884AFD6A8270}"/>
              </a:ext>
            </a:extLst>
          </p:cNvPr>
          <p:cNvSpPr txBox="1"/>
          <p:nvPr/>
        </p:nvSpPr>
        <p:spPr>
          <a:xfrm>
            <a:off x="467544" y="28445"/>
            <a:ext cx="1992853" cy="430887"/>
          </a:xfrm>
          <a:prstGeom prst="rect">
            <a:avLst/>
          </a:prstGeom>
          <a:noFill/>
        </p:spPr>
        <p:txBody>
          <a:bodyPr wrap="none" rtlCol="0">
            <a:spAutoFit/>
          </a:bodyPr>
          <a:lstStyle/>
          <a:p>
            <a:r>
              <a:rPr lang="en-IN" sz="2200" b="1" dirty="0">
                <a:solidFill>
                  <a:srgbClr val="C00000"/>
                </a:solidFill>
                <a:latin typeface="Hiragino Mincho Pro W6" panose="02020300000000000000" pitchFamily="18" charset="-128"/>
                <a:ea typeface="Hiragino Mincho Pro W6" panose="02020300000000000000" pitchFamily="18" charset="-128"/>
              </a:rPr>
              <a:t>Assumptions</a:t>
            </a:r>
            <a:endParaRPr lang="en-US" sz="2200" b="1" dirty="0">
              <a:solidFill>
                <a:srgbClr val="C00000"/>
              </a:solidFill>
              <a:latin typeface="Hiragino Mincho Pro W6" panose="02020300000000000000" pitchFamily="18" charset="-128"/>
              <a:ea typeface="Hiragino Mincho Pro W6" panose="02020300000000000000" pitchFamily="18" charset="-128"/>
            </a:endParaRPr>
          </a:p>
        </p:txBody>
      </p:sp>
      <p:sp>
        <p:nvSpPr>
          <p:cNvPr id="5" name="TextBox 4">
            <a:extLst>
              <a:ext uri="{FF2B5EF4-FFF2-40B4-BE49-F238E27FC236}">
                <a16:creationId xmlns:a16="http://schemas.microsoft.com/office/drawing/2014/main" id="{19B54620-19F2-8340-B7BA-DF1FE44DECA2}"/>
              </a:ext>
            </a:extLst>
          </p:cNvPr>
          <p:cNvSpPr txBox="1"/>
          <p:nvPr/>
        </p:nvSpPr>
        <p:spPr>
          <a:xfrm>
            <a:off x="327991" y="824948"/>
            <a:ext cx="8816009" cy="2637710"/>
          </a:xfrm>
          <a:prstGeom prst="rect">
            <a:avLst/>
          </a:prstGeom>
          <a:noFill/>
        </p:spPr>
        <p:txBody>
          <a:bodyPr wrap="square" rtlCol="0">
            <a:spAutoFit/>
          </a:bodyPr>
          <a:lstStyle/>
          <a:p>
            <a:pPr marL="285750" indent="-285750">
              <a:lnSpc>
                <a:spcPct val="150000"/>
              </a:lnSpc>
              <a:buFont typeface="Wingdings" pitchFamily="2" charset="2"/>
              <a:buChar char="§"/>
            </a:pPr>
            <a:r>
              <a:rPr lang="en-US" sz="1400" dirty="0">
                <a:solidFill>
                  <a:srgbClr val="002060"/>
                </a:solidFill>
                <a:latin typeface="Arial" panose="020B0604020202020204" pitchFamily="34" charset="0"/>
                <a:cs typeface="Arial" panose="020B0604020202020204" pitchFamily="34" charset="0"/>
              </a:rPr>
              <a:t>The dataset is representative of the customer base of Santander bank.</a:t>
            </a:r>
          </a:p>
          <a:p>
            <a:pPr marL="285750" indent="-285750">
              <a:lnSpc>
                <a:spcPct val="150000"/>
              </a:lnSpc>
              <a:buFont typeface="Wingdings" pitchFamily="2" charset="2"/>
              <a:buChar char="§"/>
            </a:pPr>
            <a:r>
              <a:rPr lang="en-US" sz="1400" dirty="0">
                <a:solidFill>
                  <a:srgbClr val="002060"/>
                </a:solidFill>
                <a:latin typeface="Arial" panose="020B0604020202020204" pitchFamily="34" charset="0"/>
                <a:cs typeface="Arial" panose="020B0604020202020204" pitchFamily="34" charset="0"/>
              </a:rPr>
              <a:t>The whole project is build on customer dataset given from January 2015 to May 2016.</a:t>
            </a:r>
          </a:p>
          <a:p>
            <a:pPr marL="285750" indent="-285750">
              <a:lnSpc>
                <a:spcPct val="150000"/>
              </a:lnSpc>
              <a:buFont typeface="Wingdings" pitchFamily="2" charset="2"/>
              <a:buChar char="§"/>
            </a:pPr>
            <a:r>
              <a:rPr lang="en-US" sz="1400" dirty="0">
                <a:solidFill>
                  <a:srgbClr val="002060"/>
                </a:solidFill>
                <a:latin typeface="Arial" panose="020B0604020202020204" pitchFamily="34" charset="0"/>
                <a:cs typeface="Arial" panose="020B0604020202020204" pitchFamily="34" charset="0"/>
              </a:rPr>
              <a:t>In product column, zero indicate that customer doesn’t own that product and one indicate that customer </a:t>
            </a:r>
          </a:p>
          <a:p>
            <a:pPr>
              <a:lnSpc>
                <a:spcPct val="150000"/>
              </a:lnSpc>
            </a:pPr>
            <a:r>
              <a:rPr lang="en-US" sz="1400" dirty="0">
                <a:solidFill>
                  <a:srgbClr val="002060"/>
                </a:solidFill>
                <a:latin typeface="Arial" panose="020B0604020202020204" pitchFamily="34" charset="0"/>
                <a:cs typeface="Arial" panose="020B0604020202020204" pitchFamily="34" charset="0"/>
              </a:rPr>
              <a:t>      own that product as of that month.</a:t>
            </a:r>
          </a:p>
          <a:p>
            <a:pPr marL="285750" indent="-285750">
              <a:lnSpc>
                <a:spcPct val="150000"/>
              </a:lnSpc>
              <a:buFont typeface="Wingdings" pitchFamily="2" charset="2"/>
              <a:buChar char="§"/>
            </a:pPr>
            <a:r>
              <a:rPr lang="en-US" sz="1400" dirty="0">
                <a:solidFill>
                  <a:srgbClr val="002060"/>
                </a:solidFill>
                <a:latin typeface="Arial" panose="020B0604020202020204" pitchFamily="34" charset="0"/>
                <a:cs typeface="Arial" panose="020B0604020202020204" pitchFamily="34" charset="0"/>
              </a:rPr>
              <a:t>Product recommendation is done through traditional channel when customer visit the bank or through </a:t>
            </a:r>
          </a:p>
          <a:p>
            <a:pPr>
              <a:lnSpc>
                <a:spcPct val="150000"/>
              </a:lnSpc>
            </a:pPr>
            <a:r>
              <a:rPr lang="en-US" sz="1400" dirty="0">
                <a:solidFill>
                  <a:srgbClr val="002060"/>
                </a:solidFill>
                <a:latin typeface="Arial" panose="020B0604020202020204" pitchFamily="34" charset="0"/>
                <a:cs typeface="Arial" panose="020B0604020202020204" pitchFamily="34" charset="0"/>
              </a:rPr>
              <a:t>      telephonic conversation.</a:t>
            </a:r>
          </a:p>
          <a:p>
            <a:pPr marL="285750" indent="-285750">
              <a:lnSpc>
                <a:spcPct val="150000"/>
              </a:lnSpc>
              <a:buFont typeface="Wingdings" pitchFamily="2" charset="2"/>
              <a:buChar char="§"/>
            </a:pPr>
            <a:r>
              <a:rPr lang="en-US" sz="1400" dirty="0">
                <a:solidFill>
                  <a:srgbClr val="002060"/>
                </a:solidFill>
                <a:latin typeface="Arial" panose="020B0604020202020204" pitchFamily="34" charset="0"/>
                <a:cs typeface="Arial" panose="020B0604020202020204" pitchFamily="34" charset="0"/>
              </a:rPr>
              <a:t>The product are meant for longer and regular intent of usage apart from some product which have time </a:t>
            </a:r>
          </a:p>
          <a:p>
            <a:pPr>
              <a:lnSpc>
                <a:spcPct val="150000"/>
              </a:lnSpc>
            </a:pPr>
            <a:r>
              <a:rPr lang="en-US" sz="1400" dirty="0">
                <a:solidFill>
                  <a:srgbClr val="002060"/>
                </a:solidFill>
                <a:latin typeface="Arial" panose="020B0604020202020204" pitchFamily="34" charset="0"/>
                <a:cs typeface="Arial" panose="020B0604020202020204" pitchFamily="34" charset="0"/>
              </a:rPr>
              <a:t>      constraints like short-term deposit, med-term deposit etc.</a:t>
            </a:r>
          </a:p>
        </p:txBody>
      </p:sp>
    </p:spTree>
    <p:extLst>
      <p:ext uri="{BB962C8B-B14F-4D97-AF65-F5344CB8AC3E}">
        <p14:creationId xmlns:p14="http://schemas.microsoft.com/office/powerpoint/2010/main" val="105370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1">
            <a:extLst>
              <a:ext uri="{FF2B5EF4-FFF2-40B4-BE49-F238E27FC236}">
                <a16:creationId xmlns:a16="http://schemas.microsoft.com/office/drawing/2014/main" id="{BEB7DFB4-BBC2-442B-A720-ED094C712A8F}"/>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a:t>
            </a:r>
          </a:p>
        </p:txBody>
      </p:sp>
      <p:pic>
        <p:nvPicPr>
          <p:cNvPr id="6" name="Picture 5">
            <a:extLst>
              <a:ext uri="{FF2B5EF4-FFF2-40B4-BE49-F238E27FC236}">
                <a16:creationId xmlns:a16="http://schemas.microsoft.com/office/drawing/2014/main" id="{4F4223B1-75D0-7546-A78D-409CE92F8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8099" y="885628"/>
            <a:ext cx="4770364" cy="2440257"/>
          </a:xfrm>
          <a:prstGeom prst="rect">
            <a:avLst/>
          </a:prstGeom>
        </p:spPr>
      </p:pic>
      <p:sp>
        <p:nvSpPr>
          <p:cNvPr id="8" name="TextBox 7">
            <a:extLst>
              <a:ext uri="{FF2B5EF4-FFF2-40B4-BE49-F238E27FC236}">
                <a16:creationId xmlns:a16="http://schemas.microsoft.com/office/drawing/2014/main" id="{65720CB0-A503-F04E-97B0-4C910B6225FD}"/>
              </a:ext>
            </a:extLst>
          </p:cNvPr>
          <p:cNvSpPr txBox="1"/>
          <p:nvPr/>
        </p:nvSpPr>
        <p:spPr>
          <a:xfrm>
            <a:off x="1895950" y="569339"/>
            <a:ext cx="4865434" cy="369332"/>
          </a:xfrm>
          <a:prstGeom prst="rect">
            <a:avLst/>
          </a:prstGeom>
          <a:noFill/>
        </p:spPr>
        <p:txBody>
          <a:bodyPr wrap="none" rtlCol="0">
            <a:spAutoFit/>
          </a:bodyPr>
          <a:lstStyle/>
          <a:p>
            <a:r>
              <a:rPr lang="en-US" b="1" dirty="0">
                <a:solidFill>
                  <a:srgbClr val="CC0000"/>
                </a:solidFill>
              </a:rPr>
              <a:t>Divided Imputation broadly into 4 category</a:t>
            </a:r>
          </a:p>
        </p:txBody>
      </p:sp>
      <p:sp>
        <p:nvSpPr>
          <p:cNvPr id="32" name="Freeform: Shape 31">
            <a:extLst>
              <a:ext uri="{FF2B5EF4-FFF2-40B4-BE49-F238E27FC236}">
                <a16:creationId xmlns:a16="http://schemas.microsoft.com/office/drawing/2014/main" id="{CF4EEC25-1666-B642-A863-0D525C7B0B2F}"/>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a:t>
            </a:r>
          </a:p>
        </p:txBody>
      </p:sp>
      <p:sp>
        <p:nvSpPr>
          <p:cNvPr id="35" name="Freeform: Shape 31">
            <a:extLst>
              <a:ext uri="{FF2B5EF4-FFF2-40B4-BE49-F238E27FC236}">
                <a16:creationId xmlns:a16="http://schemas.microsoft.com/office/drawing/2014/main" id="{D010C436-D1A6-BC4B-AC3D-366BD3ACF2DB}"/>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36" name="Freeform: Shape 31">
            <a:extLst>
              <a:ext uri="{FF2B5EF4-FFF2-40B4-BE49-F238E27FC236}">
                <a16:creationId xmlns:a16="http://schemas.microsoft.com/office/drawing/2014/main" id="{6C2CBCCF-13A1-934C-9343-9B04D6CA0107}"/>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37" name="Freeform: Shape 31">
            <a:extLst>
              <a:ext uri="{FF2B5EF4-FFF2-40B4-BE49-F238E27FC236}">
                <a16:creationId xmlns:a16="http://schemas.microsoft.com/office/drawing/2014/main" id="{4E9BF02A-9E34-A54B-B6D0-0F2B7C08A37C}"/>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38" name="Freeform: Shape 31">
            <a:extLst>
              <a:ext uri="{FF2B5EF4-FFF2-40B4-BE49-F238E27FC236}">
                <a16:creationId xmlns:a16="http://schemas.microsoft.com/office/drawing/2014/main" id="{3B255A04-E5AD-CB41-8636-6936FFAE86FF}"/>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14" name="TextBox 13">
            <a:extLst>
              <a:ext uri="{FF2B5EF4-FFF2-40B4-BE49-F238E27FC236}">
                <a16:creationId xmlns:a16="http://schemas.microsoft.com/office/drawing/2014/main" id="{DA51C10B-0559-9849-A614-10DD756C78A4}"/>
              </a:ext>
            </a:extLst>
          </p:cNvPr>
          <p:cNvSpPr txBox="1"/>
          <p:nvPr/>
        </p:nvSpPr>
        <p:spPr>
          <a:xfrm>
            <a:off x="164202" y="1664466"/>
            <a:ext cx="1731748" cy="707886"/>
          </a:xfrm>
          <a:prstGeom prst="rect">
            <a:avLst/>
          </a:prstGeom>
          <a:noFill/>
        </p:spPr>
        <p:txBody>
          <a:bodyPr wrap="square" rtlCol="0">
            <a:spAutoFit/>
          </a:bodyPr>
          <a:lstStyle/>
          <a:p>
            <a:pPr algn="just"/>
            <a:r>
              <a:rPr lang="en-US" sz="1000" dirty="0">
                <a:solidFill>
                  <a:srgbClr val="002060"/>
                </a:solidFill>
              </a:rPr>
              <a:t>Contain missing values: </a:t>
            </a:r>
          </a:p>
          <a:p>
            <a:pPr algn="just"/>
            <a:r>
              <a:rPr lang="en-US" sz="1000" dirty="0">
                <a:solidFill>
                  <a:srgbClr val="002060"/>
                </a:solidFill>
              </a:rPr>
              <a:t>22 Features</a:t>
            </a:r>
          </a:p>
          <a:p>
            <a:r>
              <a:rPr lang="en-US" sz="1000" dirty="0">
                <a:solidFill>
                  <a:srgbClr val="002060"/>
                </a:solidFill>
              </a:rPr>
              <a:t>Time Series – Customer </a:t>
            </a:r>
          </a:p>
          <a:p>
            <a:r>
              <a:rPr lang="en-US" sz="1000" dirty="0">
                <a:solidFill>
                  <a:srgbClr val="002060"/>
                </a:solidFill>
              </a:rPr>
              <a:t>Information</a:t>
            </a:r>
          </a:p>
        </p:txBody>
      </p:sp>
      <p:sp>
        <p:nvSpPr>
          <p:cNvPr id="15" name="Rounded Rectangle 14">
            <a:extLst>
              <a:ext uri="{FF2B5EF4-FFF2-40B4-BE49-F238E27FC236}">
                <a16:creationId xmlns:a16="http://schemas.microsoft.com/office/drawing/2014/main" id="{51E391DE-FF52-8543-8828-AE525A81FBC1}"/>
              </a:ext>
            </a:extLst>
          </p:cNvPr>
          <p:cNvSpPr/>
          <p:nvPr/>
        </p:nvSpPr>
        <p:spPr>
          <a:xfrm>
            <a:off x="268357" y="1131590"/>
            <a:ext cx="1351315" cy="44406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Imputation</a:t>
            </a:r>
          </a:p>
        </p:txBody>
      </p:sp>
      <p:sp>
        <p:nvSpPr>
          <p:cNvPr id="47" name="Rounded Rectangle 46">
            <a:extLst>
              <a:ext uri="{FF2B5EF4-FFF2-40B4-BE49-F238E27FC236}">
                <a16:creationId xmlns:a16="http://schemas.microsoft.com/office/drawing/2014/main" id="{08420988-33ED-8C4A-8744-89E6B6A03098}"/>
              </a:ext>
            </a:extLst>
          </p:cNvPr>
          <p:cNvSpPr/>
          <p:nvPr/>
        </p:nvSpPr>
        <p:spPr>
          <a:xfrm>
            <a:off x="2123228" y="1131590"/>
            <a:ext cx="1351315" cy="444064"/>
          </a:xfrm>
          <a:prstGeom prst="round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Dropping </a:t>
            </a:r>
            <a:br>
              <a:rPr lang="en-US" sz="1400" dirty="0"/>
            </a:br>
            <a:r>
              <a:rPr lang="en-US" sz="1400" dirty="0"/>
              <a:t>Features</a:t>
            </a:r>
          </a:p>
        </p:txBody>
      </p:sp>
      <p:sp>
        <p:nvSpPr>
          <p:cNvPr id="48" name="TextBox 47">
            <a:extLst>
              <a:ext uri="{FF2B5EF4-FFF2-40B4-BE49-F238E27FC236}">
                <a16:creationId xmlns:a16="http://schemas.microsoft.com/office/drawing/2014/main" id="{4B941669-3B4D-E940-A387-8101DF606389}"/>
              </a:ext>
            </a:extLst>
          </p:cNvPr>
          <p:cNvSpPr txBox="1"/>
          <p:nvPr/>
        </p:nvSpPr>
        <p:spPr>
          <a:xfrm>
            <a:off x="2076072" y="1653969"/>
            <a:ext cx="2006046" cy="707886"/>
          </a:xfrm>
          <a:prstGeom prst="rect">
            <a:avLst/>
          </a:prstGeom>
          <a:noFill/>
        </p:spPr>
        <p:txBody>
          <a:bodyPr wrap="square" rtlCol="0">
            <a:spAutoFit/>
          </a:bodyPr>
          <a:lstStyle/>
          <a:p>
            <a:pPr algn="just"/>
            <a:r>
              <a:rPr lang="en-US" sz="1000" dirty="0">
                <a:solidFill>
                  <a:srgbClr val="002060"/>
                </a:solidFill>
              </a:rPr>
              <a:t>Drop 4 Features:</a:t>
            </a:r>
          </a:p>
          <a:p>
            <a:pPr marL="171450" indent="-171450" algn="just">
              <a:buFont typeface="Arial" panose="020B0604020202020204" pitchFamily="34" charset="0"/>
              <a:buChar char="•"/>
            </a:pPr>
            <a:r>
              <a:rPr lang="en-US" sz="1000" dirty="0">
                <a:solidFill>
                  <a:srgbClr val="002060"/>
                </a:solidFill>
              </a:rPr>
              <a:t>Having more than 95% </a:t>
            </a:r>
          </a:p>
          <a:p>
            <a:pPr algn="just"/>
            <a:r>
              <a:rPr lang="en-US" sz="1000" dirty="0">
                <a:solidFill>
                  <a:srgbClr val="002060"/>
                </a:solidFill>
              </a:rPr>
              <a:t>     missing values</a:t>
            </a:r>
          </a:p>
          <a:p>
            <a:pPr marL="171450" indent="-171450" algn="just">
              <a:buFont typeface="Arial" panose="020B0604020202020204" pitchFamily="34" charset="0"/>
              <a:buChar char="•"/>
            </a:pPr>
            <a:r>
              <a:rPr lang="en-US" sz="1000" dirty="0">
                <a:solidFill>
                  <a:srgbClr val="002060"/>
                </a:solidFill>
              </a:rPr>
              <a:t>Repetitive of other features</a:t>
            </a:r>
          </a:p>
        </p:txBody>
      </p:sp>
      <p:sp>
        <p:nvSpPr>
          <p:cNvPr id="19" name="TextBox 18">
            <a:extLst>
              <a:ext uri="{FF2B5EF4-FFF2-40B4-BE49-F238E27FC236}">
                <a16:creationId xmlns:a16="http://schemas.microsoft.com/office/drawing/2014/main" id="{61FB9C6B-27D5-EB43-91F8-B8858691D267}"/>
              </a:ext>
            </a:extLst>
          </p:cNvPr>
          <p:cNvSpPr txBox="1"/>
          <p:nvPr/>
        </p:nvSpPr>
        <p:spPr>
          <a:xfrm>
            <a:off x="188843" y="3379304"/>
            <a:ext cx="8955157" cy="1785104"/>
          </a:xfrm>
          <a:prstGeom prst="rect">
            <a:avLst/>
          </a:prstGeom>
          <a:noFill/>
        </p:spPr>
        <p:txBody>
          <a:bodyPr wrap="square" rtlCol="0">
            <a:spAutoFit/>
          </a:bodyPr>
          <a:lstStyle/>
          <a:p>
            <a:pPr marL="171450" indent="-171450">
              <a:buFont typeface="Wingdings" pitchFamily="2" charset="2"/>
              <a:buChar char="§"/>
            </a:pPr>
            <a:r>
              <a:rPr lang="en-US" sz="1000" dirty="0">
                <a:solidFill>
                  <a:srgbClr val="002060"/>
                </a:solidFill>
              </a:rPr>
              <a:t>For the features in the ‘Unknown’ column, the missing values were all labeled as ‘unknown’. The reason is that the features in this column are more </a:t>
            </a:r>
          </a:p>
          <a:p>
            <a:r>
              <a:rPr lang="en-US" sz="1000" dirty="0">
                <a:solidFill>
                  <a:srgbClr val="002060"/>
                </a:solidFill>
              </a:rPr>
              <a:t>     customer’s demographic information. Therefore, in order not to make any assumption, labeling ‘unknown’ was the only way.</a:t>
            </a:r>
          </a:p>
          <a:p>
            <a:pPr marL="171450" indent="-171450">
              <a:buFont typeface="Wingdings" pitchFamily="2" charset="2"/>
              <a:buChar char="§"/>
            </a:pPr>
            <a:r>
              <a:rPr lang="en-US" sz="1000" dirty="0">
                <a:solidFill>
                  <a:srgbClr val="002060"/>
                </a:solidFill>
              </a:rPr>
              <a:t>For the features in the Common Type column, the median of each features were imputed for the missing values because those were the features that </a:t>
            </a:r>
          </a:p>
          <a:p>
            <a:r>
              <a:rPr lang="en-US" sz="1000" dirty="0">
                <a:solidFill>
                  <a:srgbClr val="002060"/>
                </a:solidFill>
              </a:rPr>
              <a:t>     described the relationship between the bank or continued variable. </a:t>
            </a:r>
          </a:p>
          <a:p>
            <a:pPr marL="171450" indent="-171450">
              <a:buFont typeface="Wingdings" pitchFamily="2" charset="2"/>
              <a:buChar char="§"/>
            </a:pPr>
            <a:r>
              <a:rPr lang="en-US" sz="1000" dirty="0">
                <a:solidFill>
                  <a:srgbClr val="002060"/>
                </a:solidFill>
              </a:rPr>
              <a:t>The features in the others were imputed by couple different methods. Beside the ‘age’ feature, the missing values of rest of the features were fill in based on treating those observation as new customers. From the EDA, we were discovered that those missing values were the same observations. And within those observations, ‘all the account activities were under 6 months, which were also the bench mark for being a new customers. For the ‘age’ features, the after scaled mean were used for imputation in order to avoid some skewness in the data. </a:t>
            </a:r>
          </a:p>
          <a:p>
            <a:pPr marL="171450" indent="-171450">
              <a:buFont typeface="Wingdings" pitchFamily="2" charset="2"/>
              <a:buChar char="§"/>
            </a:pPr>
            <a:r>
              <a:rPr lang="en-US" sz="1000" dirty="0">
                <a:solidFill>
                  <a:srgbClr val="002060"/>
                </a:solidFill>
              </a:rPr>
              <a:t>Last but not least, there were two kinds of products having missing values. Due to the evaluation penalized the false negative, we would like to assume that the products haven’t been purchased yet.</a:t>
            </a:r>
          </a:p>
          <a:p>
            <a:pPr marL="285750" indent="-285750">
              <a:buFont typeface="Wingdings" pitchFamily="2" charset="2"/>
              <a:buChar char="§"/>
            </a:pPr>
            <a:endParaRPr lang="en-US" sz="1000" dirty="0">
              <a:solidFill>
                <a:srgbClr val="002060"/>
              </a:solidFill>
            </a:endParaRPr>
          </a:p>
        </p:txBody>
      </p:sp>
      <p:sp>
        <p:nvSpPr>
          <p:cNvPr id="49" name="Freeform: Shape 31">
            <a:extLst>
              <a:ext uri="{FF2B5EF4-FFF2-40B4-BE49-F238E27FC236}">
                <a16:creationId xmlns:a16="http://schemas.microsoft.com/office/drawing/2014/main" id="{A76BC106-A016-684F-AA71-582ACBB63824}"/>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7" name="Picture 16">
            <a:extLst>
              <a:ext uri="{FF2B5EF4-FFF2-40B4-BE49-F238E27FC236}">
                <a16:creationId xmlns:a16="http://schemas.microsoft.com/office/drawing/2014/main" id="{92E86A5B-B7A2-804B-9F7F-7AF3B7B23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07022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9586CE-08E9-9C41-B2B9-64ABF84A3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3637" y="993159"/>
            <a:ext cx="5132108" cy="2777990"/>
          </a:xfrm>
          <a:prstGeom prst="rect">
            <a:avLst/>
          </a:prstGeom>
          <a:ln>
            <a:solidFill>
              <a:srgbClr val="CC0000"/>
            </a:solidFill>
          </a:ln>
        </p:spPr>
      </p:pic>
      <p:pic>
        <p:nvPicPr>
          <p:cNvPr id="4" name="Picture 3">
            <a:extLst>
              <a:ext uri="{FF2B5EF4-FFF2-40B4-BE49-F238E27FC236}">
                <a16:creationId xmlns:a16="http://schemas.microsoft.com/office/drawing/2014/main" id="{CEE66BFD-0C3A-4344-99E5-6E7010C5E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4" y="993159"/>
            <a:ext cx="3782715" cy="2777990"/>
          </a:xfrm>
          <a:prstGeom prst="rect">
            <a:avLst/>
          </a:prstGeom>
          <a:ln>
            <a:solidFill>
              <a:srgbClr val="CC0000"/>
            </a:solidFill>
          </a:ln>
        </p:spPr>
      </p:pic>
      <p:sp>
        <p:nvSpPr>
          <p:cNvPr id="19" name="TextBox 18">
            <a:extLst>
              <a:ext uri="{FF2B5EF4-FFF2-40B4-BE49-F238E27FC236}">
                <a16:creationId xmlns:a16="http://schemas.microsoft.com/office/drawing/2014/main" id="{EE76BBD1-CEBC-D741-AFF8-C1F659D56EFE}"/>
              </a:ext>
            </a:extLst>
          </p:cNvPr>
          <p:cNvSpPr txBox="1"/>
          <p:nvPr/>
        </p:nvSpPr>
        <p:spPr>
          <a:xfrm>
            <a:off x="-57563" y="612275"/>
            <a:ext cx="9201564" cy="276999"/>
          </a:xfrm>
          <a:prstGeom prst="rect">
            <a:avLst/>
          </a:prstGeom>
          <a:noFill/>
        </p:spPr>
        <p:txBody>
          <a:bodyPr wrap="square" rtlCol="0">
            <a:spAutoFit/>
          </a:bodyPr>
          <a:lstStyle/>
          <a:p>
            <a:r>
              <a:rPr lang="en-US" sz="1200" b="1" dirty="0">
                <a:solidFill>
                  <a:srgbClr val="CC0000"/>
                </a:solidFill>
              </a:rPr>
              <a:t>Graph showing Seasonality trend and distribution of total number of product owned by customer</a:t>
            </a:r>
          </a:p>
        </p:txBody>
      </p:sp>
      <p:sp>
        <p:nvSpPr>
          <p:cNvPr id="7" name="TextBox 6">
            <a:extLst>
              <a:ext uri="{FF2B5EF4-FFF2-40B4-BE49-F238E27FC236}">
                <a16:creationId xmlns:a16="http://schemas.microsoft.com/office/drawing/2014/main" id="{6EAB5218-20BB-0D4D-B067-5673804CF594}"/>
              </a:ext>
            </a:extLst>
          </p:cNvPr>
          <p:cNvSpPr txBox="1"/>
          <p:nvPr/>
        </p:nvSpPr>
        <p:spPr>
          <a:xfrm>
            <a:off x="159027" y="3975653"/>
            <a:ext cx="8877469" cy="1077218"/>
          </a:xfrm>
          <a:prstGeom prst="rect">
            <a:avLst/>
          </a:prstGeom>
          <a:noFill/>
        </p:spPr>
        <p:txBody>
          <a:bodyPr wrap="square" rtlCol="0">
            <a:spAutoFit/>
          </a:bodyPr>
          <a:lstStyle/>
          <a:p>
            <a:r>
              <a:rPr lang="en-US" sz="1400" b="1" dirty="0">
                <a:solidFill>
                  <a:srgbClr val="002060"/>
                </a:solidFill>
              </a:rPr>
              <a:t>OBSERVATION:</a:t>
            </a:r>
          </a:p>
          <a:p>
            <a:endParaRPr lang="en-US" sz="1400" b="1" dirty="0">
              <a:solidFill>
                <a:srgbClr val="002060"/>
              </a:solidFill>
            </a:endParaRPr>
          </a:p>
          <a:p>
            <a:pPr marL="171450" indent="-171450">
              <a:buFont typeface="Wingdings" pitchFamily="2" charset="2"/>
              <a:buChar char="§"/>
            </a:pPr>
            <a:r>
              <a:rPr lang="en-US" sz="1200" dirty="0">
                <a:solidFill>
                  <a:srgbClr val="002060"/>
                </a:solidFill>
              </a:rPr>
              <a:t>Majority of Customer own only one product or not even a single product.</a:t>
            </a:r>
          </a:p>
          <a:p>
            <a:pPr marL="171450" indent="-171450">
              <a:buFont typeface="Wingdings" pitchFamily="2" charset="2"/>
              <a:buChar char="§"/>
            </a:pPr>
            <a:r>
              <a:rPr lang="en-US" sz="1200" dirty="0">
                <a:solidFill>
                  <a:srgbClr val="002060"/>
                </a:solidFill>
              </a:rPr>
              <a:t>Every year, first 6 months the customers are pretty much the same and there is increase in number of customers from July till </a:t>
            </a:r>
          </a:p>
          <a:p>
            <a:r>
              <a:rPr lang="en-US" sz="1200" dirty="0">
                <a:solidFill>
                  <a:srgbClr val="002060"/>
                </a:solidFill>
              </a:rPr>
              <a:t>    October and then again the number of customers joining go down sharply and settles from January to June.</a:t>
            </a:r>
          </a:p>
        </p:txBody>
      </p:sp>
      <p:sp>
        <p:nvSpPr>
          <p:cNvPr id="22" name="Freeform: Shape 31">
            <a:extLst>
              <a:ext uri="{FF2B5EF4-FFF2-40B4-BE49-F238E27FC236}">
                <a16:creationId xmlns:a16="http://schemas.microsoft.com/office/drawing/2014/main" id="{93F9663A-C22A-5F44-AA46-12DA913099AB}"/>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3" name="Freeform: Shape 31">
            <a:extLst>
              <a:ext uri="{FF2B5EF4-FFF2-40B4-BE49-F238E27FC236}">
                <a16:creationId xmlns:a16="http://schemas.microsoft.com/office/drawing/2014/main" id="{281602B9-98B5-E644-B5C4-A619311790E8}"/>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a:t>
            </a:r>
          </a:p>
        </p:txBody>
      </p:sp>
      <p:sp>
        <p:nvSpPr>
          <p:cNvPr id="24" name="Freeform: Shape 31">
            <a:extLst>
              <a:ext uri="{FF2B5EF4-FFF2-40B4-BE49-F238E27FC236}">
                <a16:creationId xmlns:a16="http://schemas.microsoft.com/office/drawing/2014/main" id="{8BCA8477-00F7-B241-BC32-5CF3C163957E}"/>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5" name="Freeform: Shape 31">
            <a:extLst>
              <a:ext uri="{FF2B5EF4-FFF2-40B4-BE49-F238E27FC236}">
                <a16:creationId xmlns:a16="http://schemas.microsoft.com/office/drawing/2014/main" id="{27D56CF9-7DEC-E74C-8DF6-91A0978E3358}"/>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6" name="Freeform: Shape 31">
            <a:extLst>
              <a:ext uri="{FF2B5EF4-FFF2-40B4-BE49-F238E27FC236}">
                <a16:creationId xmlns:a16="http://schemas.microsoft.com/office/drawing/2014/main" id="{D9E897A3-1BEE-8742-B230-77A20132F7A4}"/>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8" name="Freeform: Shape 31">
            <a:extLst>
              <a:ext uri="{FF2B5EF4-FFF2-40B4-BE49-F238E27FC236}">
                <a16:creationId xmlns:a16="http://schemas.microsoft.com/office/drawing/2014/main" id="{B1008ED9-E646-6047-8A11-4C86D5562815}"/>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9" name="Freeform: Shape 31">
            <a:extLst>
              <a:ext uri="{FF2B5EF4-FFF2-40B4-BE49-F238E27FC236}">
                <a16:creationId xmlns:a16="http://schemas.microsoft.com/office/drawing/2014/main" id="{D9998C41-6CF9-4A41-B28B-A330FC6E9285}"/>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4" name="Picture 13">
            <a:extLst>
              <a:ext uri="{FF2B5EF4-FFF2-40B4-BE49-F238E27FC236}">
                <a16:creationId xmlns:a16="http://schemas.microsoft.com/office/drawing/2014/main" id="{37202ED1-BABE-384C-9C02-59CA52F8A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190918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33C03E-288E-BA47-AC34-787536681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904770"/>
            <a:ext cx="4536504" cy="3129718"/>
          </a:xfrm>
          <a:prstGeom prst="rect">
            <a:avLst/>
          </a:prstGeom>
          <a:ln>
            <a:solidFill>
              <a:srgbClr val="CC0000"/>
            </a:solidFill>
          </a:ln>
        </p:spPr>
      </p:pic>
      <p:sp>
        <p:nvSpPr>
          <p:cNvPr id="13" name="TextBox 12">
            <a:extLst>
              <a:ext uri="{FF2B5EF4-FFF2-40B4-BE49-F238E27FC236}">
                <a16:creationId xmlns:a16="http://schemas.microsoft.com/office/drawing/2014/main" id="{9D87CB67-D508-EF49-A0CC-AC766FB9B220}"/>
              </a:ext>
            </a:extLst>
          </p:cNvPr>
          <p:cNvSpPr txBox="1"/>
          <p:nvPr/>
        </p:nvSpPr>
        <p:spPr>
          <a:xfrm>
            <a:off x="-13591" y="580918"/>
            <a:ext cx="9201564" cy="276999"/>
          </a:xfrm>
          <a:prstGeom prst="rect">
            <a:avLst/>
          </a:prstGeom>
          <a:noFill/>
        </p:spPr>
        <p:txBody>
          <a:bodyPr wrap="square" rtlCol="0">
            <a:spAutoFit/>
          </a:bodyPr>
          <a:lstStyle/>
          <a:p>
            <a:r>
              <a:rPr lang="en-US" sz="1200" b="1" dirty="0">
                <a:solidFill>
                  <a:srgbClr val="CC0000"/>
                </a:solidFill>
              </a:rPr>
              <a:t>Graph showing popularity of products by Gross household Income and distribution of total number of product by Income </a:t>
            </a:r>
          </a:p>
        </p:txBody>
      </p:sp>
      <p:sp>
        <p:nvSpPr>
          <p:cNvPr id="14" name="TextBox 13">
            <a:extLst>
              <a:ext uri="{FF2B5EF4-FFF2-40B4-BE49-F238E27FC236}">
                <a16:creationId xmlns:a16="http://schemas.microsoft.com/office/drawing/2014/main" id="{EF4AC769-A458-6C49-8655-624C38FC3C06}"/>
              </a:ext>
            </a:extLst>
          </p:cNvPr>
          <p:cNvSpPr txBox="1"/>
          <p:nvPr/>
        </p:nvSpPr>
        <p:spPr>
          <a:xfrm>
            <a:off x="-40567" y="4178756"/>
            <a:ext cx="9124934" cy="861774"/>
          </a:xfrm>
          <a:prstGeom prst="rect">
            <a:avLst/>
          </a:prstGeom>
          <a:noFill/>
        </p:spPr>
        <p:txBody>
          <a:bodyPr wrap="square" rtlCol="0">
            <a:spAutoFit/>
          </a:bodyPr>
          <a:lstStyle/>
          <a:p>
            <a:r>
              <a:rPr lang="en-US" sz="1300" b="1" dirty="0">
                <a:solidFill>
                  <a:srgbClr val="002060"/>
                </a:solidFill>
              </a:rPr>
              <a:t>OBSERVATION:</a:t>
            </a:r>
          </a:p>
          <a:p>
            <a:endParaRPr lang="en-US" sz="1300" b="1" dirty="0">
              <a:solidFill>
                <a:srgbClr val="002060"/>
              </a:solidFill>
            </a:endParaRPr>
          </a:p>
          <a:p>
            <a:pPr marL="171450" indent="-171450">
              <a:buFont typeface="Wingdings" pitchFamily="2" charset="2"/>
              <a:buChar char="§"/>
            </a:pPr>
            <a:r>
              <a:rPr lang="en-US" sz="1200" dirty="0">
                <a:solidFill>
                  <a:srgbClr val="002060"/>
                </a:solidFill>
              </a:rPr>
              <a:t>Majority of any product holder have income range from 60K - 120K. </a:t>
            </a:r>
          </a:p>
          <a:p>
            <a:pPr marL="171450" indent="-171450">
              <a:buFont typeface="Wingdings" pitchFamily="2" charset="2"/>
              <a:buChar char="§"/>
            </a:pPr>
            <a:r>
              <a:rPr lang="en-US" sz="1200" dirty="0">
                <a:solidFill>
                  <a:srgbClr val="002060"/>
                </a:solidFill>
              </a:rPr>
              <a:t>Customer having more income buy more products. Average Income above 250K holds 14 number of products</a:t>
            </a:r>
            <a:r>
              <a:rPr lang="en-US" sz="1200" dirty="0"/>
              <a:t>.</a:t>
            </a:r>
          </a:p>
        </p:txBody>
      </p:sp>
      <p:pic>
        <p:nvPicPr>
          <p:cNvPr id="3" name="Picture 2">
            <a:extLst>
              <a:ext uri="{FF2B5EF4-FFF2-40B4-BE49-F238E27FC236}">
                <a16:creationId xmlns:a16="http://schemas.microsoft.com/office/drawing/2014/main" id="{C6DE1F18-882D-8949-9D16-BBF1C9612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883502"/>
            <a:ext cx="4440359" cy="3150984"/>
          </a:xfrm>
          <a:prstGeom prst="rect">
            <a:avLst/>
          </a:prstGeom>
          <a:ln>
            <a:solidFill>
              <a:srgbClr val="CC0000"/>
            </a:solidFill>
          </a:ln>
        </p:spPr>
      </p:pic>
      <p:sp>
        <p:nvSpPr>
          <p:cNvPr id="22" name="Freeform: Shape 31">
            <a:extLst>
              <a:ext uri="{FF2B5EF4-FFF2-40B4-BE49-F238E27FC236}">
                <a16:creationId xmlns:a16="http://schemas.microsoft.com/office/drawing/2014/main" id="{1321C18C-F5A7-DA4E-84ED-CB1E58CBE00B}"/>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23" name="Freeform: Shape 31">
            <a:extLst>
              <a:ext uri="{FF2B5EF4-FFF2-40B4-BE49-F238E27FC236}">
                <a16:creationId xmlns:a16="http://schemas.microsoft.com/office/drawing/2014/main" id="{2D598257-B57B-2941-954F-2BD25943C290}"/>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II</a:t>
            </a:r>
          </a:p>
        </p:txBody>
      </p:sp>
      <p:sp>
        <p:nvSpPr>
          <p:cNvPr id="24" name="Freeform: Shape 31">
            <a:extLst>
              <a:ext uri="{FF2B5EF4-FFF2-40B4-BE49-F238E27FC236}">
                <a16:creationId xmlns:a16="http://schemas.microsoft.com/office/drawing/2014/main" id="{C2602595-7176-484F-82ED-E4F37BA12144}"/>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5" name="Freeform: Shape 31">
            <a:extLst>
              <a:ext uri="{FF2B5EF4-FFF2-40B4-BE49-F238E27FC236}">
                <a16:creationId xmlns:a16="http://schemas.microsoft.com/office/drawing/2014/main" id="{26533828-D9EB-F54D-A981-7A7893AE9931}"/>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6" name="Freeform: Shape 31">
            <a:extLst>
              <a:ext uri="{FF2B5EF4-FFF2-40B4-BE49-F238E27FC236}">
                <a16:creationId xmlns:a16="http://schemas.microsoft.com/office/drawing/2014/main" id="{A4F387CE-DAA3-314B-AA74-557754BE2CE9}"/>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8" name="Freeform: Shape 31">
            <a:extLst>
              <a:ext uri="{FF2B5EF4-FFF2-40B4-BE49-F238E27FC236}">
                <a16:creationId xmlns:a16="http://schemas.microsoft.com/office/drawing/2014/main" id="{AC346B33-6D36-4446-980B-3640B5D753B1}"/>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9" name="Freeform: Shape 31">
            <a:extLst>
              <a:ext uri="{FF2B5EF4-FFF2-40B4-BE49-F238E27FC236}">
                <a16:creationId xmlns:a16="http://schemas.microsoft.com/office/drawing/2014/main" id="{C2E03DA0-9D7B-7E44-AA4A-CC3CBFA01C7A}"/>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5" name="Picture 14">
            <a:extLst>
              <a:ext uri="{FF2B5EF4-FFF2-40B4-BE49-F238E27FC236}">
                <a16:creationId xmlns:a16="http://schemas.microsoft.com/office/drawing/2014/main" id="{0A85ABA5-1E9D-2E41-B87C-FDC371D9F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277494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87F3EC-C656-5C4A-93C7-B74F22BC4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947" y="904770"/>
            <a:ext cx="4680520" cy="3129718"/>
          </a:xfrm>
          <a:prstGeom prst="rect">
            <a:avLst/>
          </a:prstGeom>
          <a:ln>
            <a:solidFill>
              <a:srgbClr val="CC0000"/>
            </a:solidFill>
          </a:ln>
        </p:spPr>
      </p:pic>
      <p:sp>
        <p:nvSpPr>
          <p:cNvPr id="13" name="TextBox 12">
            <a:extLst>
              <a:ext uri="{FF2B5EF4-FFF2-40B4-BE49-F238E27FC236}">
                <a16:creationId xmlns:a16="http://schemas.microsoft.com/office/drawing/2014/main" id="{9D87CB67-D508-EF49-A0CC-AC766FB9B220}"/>
              </a:ext>
            </a:extLst>
          </p:cNvPr>
          <p:cNvSpPr txBox="1"/>
          <p:nvPr/>
        </p:nvSpPr>
        <p:spPr>
          <a:xfrm>
            <a:off x="-13591" y="580918"/>
            <a:ext cx="9201564" cy="261610"/>
          </a:xfrm>
          <a:prstGeom prst="rect">
            <a:avLst/>
          </a:prstGeom>
          <a:noFill/>
        </p:spPr>
        <p:txBody>
          <a:bodyPr wrap="square" rtlCol="0">
            <a:spAutoFit/>
          </a:bodyPr>
          <a:lstStyle/>
          <a:p>
            <a:r>
              <a:rPr lang="en-US" sz="1100" b="1" dirty="0">
                <a:solidFill>
                  <a:srgbClr val="CC0000"/>
                </a:solidFill>
              </a:rPr>
              <a:t>Graph showing distribution of Payroll and Pension product and popularity of products by Activity</a:t>
            </a:r>
          </a:p>
        </p:txBody>
      </p:sp>
      <p:sp>
        <p:nvSpPr>
          <p:cNvPr id="14" name="TextBox 13">
            <a:extLst>
              <a:ext uri="{FF2B5EF4-FFF2-40B4-BE49-F238E27FC236}">
                <a16:creationId xmlns:a16="http://schemas.microsoft.com/office/drawing/2014/main" id="{EF4AC769-A458-6C49-8655-624C38FC3C06}"/>
              </a:ext>
            </a:extLst>
          </p:cNvPr>
          <p:cNvSpPr txBox="1"/>
          <p:nvPr/>
        </p:nvSpPr>
        <p:spPr>
          <a:xfrm>
            <a:off x="9533" y="4034487"/>
            <a:ext cx="9124934" cy="1061829"/>
          </a:xfrm>
          <a:prstGeom prst="rect">
            <a:avLst/>
          </a:prstGeom>
          <a:noFill/>
        </p:spPr>
        <p:txBody>
          <a:bodyPr wrap="square" rtlCol="0">
            <a:spAutoFit/>
          </a:bodyPr>
          <a:lstStyle/>
          <a:p>
            <a:r>
              <a:rPr lang="en-US" sz="1300" b="1" dirty="0">
                <a:solidFill>
                  <a:srgbClr val="002060"/>
                </a:solidFill>
              </a:rPr>
              <a:t>OBSERVATION:</a:t>
            </a:r>
          </a:p>
          <a:p>
            <a:endParaRPr lang="en-US" sz="1000" b="1" dirty="0">
              <a:solidFill>
                <a:srgbClr val="002060"/>
              </a:solidFill>
            </a:endParaRPr>
          </a:p>
          <a:p>
            <a:pPr marL="171450" indent="-171450">
              <a:buFont typeface="Wingdings" pitchFamily="2" charset="2"/>
              <a:buChar char="§"/>
            </a:pPr>
            <a:r>
              <a:rPr lang="en-US" sz="1000" dirty="0">
                <a:solidFill>
                  <a:srgbClr val="002060"/>
                </a:solidFill>
              </a:rPr>
              <a:t>Customers who are buying Pension product are also buying Payroll product.</a:t>
            </a:r>
          </a:p>
          <a:p>
            <a:pPr marL="171450" indent="-171450">
              <a:buFont typeface="Wingdings" pitchFamily="2" charset="2"/>
              <a:buChar char="§"/>
            </a:pPr>
            <a:endParaRPr lang="en-US" sz="1000" dirty="0">
              <a:solidFill>
                <a:srgbClr val="002060"/>
              </a:solidFill>
            </a:endParaRPr>
          </a:p>
          <a:p>
            <a:pPr marL="171450" indent="-171450">
              <a:buFont typeface="Wingdings" pitchFamily="2" charset="2"/>
              <a:buChar char="§"/>
            </a:pPr>
            <a:r>
              <a:rPr lang="en-US" sz="1000" dirty="0">
                <a:solidFill>
                  <a:srgbClr val="002060"/>
                </a:solidFill>
              </a:rPr>
              <a:t>Majorly product are owned by Active customers. The products such as Direct Debit, Pensions, Payroll, Securities, Taxes, Pension, Mortgage, Funds, </a:t>
            </a:r>
          </a:p>
          <a:p>
            <a:r>
              <a:rPr lang="en-US" sz="1000" dirty="0">
                <a:solidFill>
                  <a:srgbClr val="002060"/>
                </a:solidFill>
              </a:rPr>
              <a:t>     E-Account, Long_Term_Deposities, Med_Term_Deposities and Payroll_Account are fully owned by Active Customer.</a:t>
            </a:r>
          </a:p>
        </p:txBody>
      </p:sp>
      <p:pic>
        <p:nvPicPr>
          <p:cNvPr id="3" name="Picture 2">
            <a:extLst>
              <a:ext uri="{FF2B5EF4-FFF2-40B4-BE49-F238E27FC236}">
                <a16:creationId xmlns:a16="http://schemas.microsoft.com/office/drawing/2014/main" id="{A07195F0-5399-0244-81D4-1EC560DF6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911557"/>
            <a:ext cx="4248472" cy="3135708"/>
          </a:xfrm>
          <a:prstGeom prst="rect">
            <a:avLst/>
          </a:prstGeom>
          <a:ln>
            <a:solidFill>
              <a:srgbClr val="CC0000"/>
            </a:solidFill>
          </a:ln>
        </p:spPr>
      </p:pic>
      <p:sp>
        <p:nvSpPr>
          <p:cNvPr id="17" name="Freeform: Shape 31">
            <a:extLst>
              <a:ext uri="{FF2B5EF4-FFF2-40B4-BE49-F238E27FC236}">
                <a16:creationId xmlns:a16="http://schemas.microsoft.com/office/drawing/2014/main" id="{585E3B82-71DD-1846-A3C4-EB5703C7C025}"/>
              </a:ext>
            </a:extLst>
          </p:cNvPr>
          <p:cNvSpPr/>
          <p:nvPr/>
        </p:nvSpPr>
        <p:spPr>
          <a:xfrm>
            <a:off x="539552"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CLEANING </a:t>
            </a:r>
          </a:p>
        </p:txBody>
      </p:sp>
      <p:sp>
        <p:nvSpPr>
          <p:cNvPr id="18" name="Freeform: Shape 31">
            <a:extLst>
              <a:ext uri="{FF2B5EF4-FFF2-40B4-BE49-F238E27FC236}">
                <a16:creationId xmlns:a16="http://schemas.microsoft.com/office/drawing/2014/main" id="{A1A15CAD-21A9-154A-B4A6-EAA63F10ED17}"/>
              </a:ext>
            </a:extLst>
          </p:cNvPr>
          <p:cNvSpPr/>
          <p:nvPr/>
        </p:nvSpPr>
        <p:spPr>
          <a:xfrm>
            <a:off x="1458306" y="64535"/>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EDA III</a:t>
            </a:r>
          </a:p>
        </p:txBody>
      </p:sp>
      <p:sp>
        <p:nvSpPr>
          <p:cNvPr id="19" name="Freeform: Shape 31">
            <a:extLst>
              <a:ext uri="{FF2B5EF4-FFF2-40B4-BE49-F238E27FC236}">
                <a16:creationId xmlns:a16="http://schemas.microsoft.com/office/drawing/2014/main" id="{DCA861AA-8E3F-D642-A17A-B6225C737E35}"/>
              </a:ext>
            </a:extLst>
          </p:cNvPr>
          <p:cNvSpPr/>
          <p:nvPr/>
        </p:nvSpPr>
        <p:spPr>
          <a:xfrm>
            <a:off x="3642037" y="61752"/>
            <a:ext cx="1145529"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Feature Engineering</a:t>
            </a:r>
          </a:p>
        </p:txBody>
      </p:sp>
      <p:sp>
        <p:nvSpPr>
          <p:cNvPr id="20" name="Freeform: Shape 31">
            <a:extLst>
              <a:ext uri="{FF2B5EF4-FFF2-40B4-BE49-F238E27FC236}">
                <a16:creationId xmlns:a16="http://schemas.microsoft.com/office/drawing/2014/main" id="{8280B6AD-F19F-A141-9EC9-E5130A4B5329}"/>
              </a:ext>
            </a:extLst>
          </p:cNvPr>
          <p:cNvSpPr/>
          <p:nvPr/>
        </p:nvSpPr>
        <p:spPr>
          <a:xfrm>
            <a:off x="4740587" y="72173"/>
            <a:ext cx="98528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Modeling</a:t>
            </a:r>
          </a:p>
        </p:txBody>
      </p:sp>
      <p:sp>
        <p:nvSpPr>
          <p:cNvPr id="21" name="Freeform: Shape 31">
            <a:extLst>
              <a:ext uri="{FF2B5EF4-FFF2-40B4-BE49-F238E27FC236}">
                <a16:creationId xmlns:a16="http://schemas.microsoft.com/office/drawing/2014/main" id="{E0C94286-9F6E-1745-BC4D-23290457BC05}"/>
              </a:ext>
            </a:extLst>
          </p:cNvPr>
          <p:cNvSpPr/>
          <p:nvPr/>
        </p:nvSpPr>
        <p:spPr>
          <a:xfrm>
            <a:off x="5655086"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Interpretation</a:t>
            </a:r>
          </a:p>
        </p:txBody>
      </p:sp>
      <p:sp>
        <p:nvSpPr>
          <p:cNvPr id="22" name="Freeform: Shape 31">
            <a:extLst>
              <a:ext uri="{FF2B5EF4-FFF2-40B4-BE49-F238E27FC236}">
                <a16:creationId xmlns:a16="http://schemas.microsoft.com/office/drawing/2014/main" id="{ED69C171-D479-A84E-BAFA-A7F40A4E0D5B}"/>
              </a:ext>
            </a:extLst>
          </p:cNvPr>
          <p:cNvSpPr/>
          <p:nvPr/>
        </p:nvSpPr>
        <p:spPr>
          <a:xfrm>
            <a:off x="6655618" y="61752"/>
            <a:ext cx="1092305"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Prediction</a:t>
            </a:r>
          </a:p>
        </p:txBody>
      </p:sp>
      <p:sp>
        <p:nvSpPr>
          <p:cNvPr id="23" name="Freeform: Shape 31">
            <a:extLst>
              <a:ext uri="{FF2B5EF4-FFF2-40B4-BE49-F238E27FC236}">
                <a16:creationId xmlns:a16="http://schemas.microsoft.com/office/drawing/2014/main" id="{E3655703-1919-6942-8B20-2F86ABBD6FEB}"/>
              </a:ext>
            </a:extLst>
          </p:cNvPr>
          <p:cNvSpPr/>
          <p:nvPr/>
        </p:nvSpPr>
        <p:spPr>
          <a:xfrm>
            <a:off x="2364411" y="61752"/>
            <a:ext cx="1348531" cy="444064"/>
          </a:xfrm>
          <a:custGeom>
            <a:avLst/>
            <a:gdLst>
              <a:gd name="connsiteX0" fmla="*/ 0 w 2073583"/>
              <a:gd name="connsiteY0" fmla="*/ 0 h 307075"/>
              <a:gd name="connsiteX1" fmla="*/ 1920046 w 2073583"/>
              <a:gd name="connsiteY1" fmla="*/ 0 h 307075"/>
              <a:gd name="connsiteX2" fmla="*/ 2073583 w 2073583"/>
              <a:gd name="connsiteY2" fmla="*/ 153538 h 307075"/>
              <a:gd name="connsiteX3" fmla="*/ 1920046 w 2073583"/>
              <a:gd name="connsiteY3" fmla="*/ 307075 h 307075"/>
              <a:gd name="connsiteX4" fmla="*/ 0 w 2073583"/>
              <a:gd name="connsiteY4" fmla="*/ 307075 h 307075"/>
              <a:gd name="connsiteX5" fmla="*/ 153538 w 2073583"/>
              <a:gd name="connsiteY5" fmla="*/ 153538 h 307075"/>
              <a:gd name="connsiteX6" fmla="*/ 0 w 2073583"/>
              <a:gd name="connsiteY6" fmla="*/ 0 h 30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3583" h="307075">
                <a:moveTo>
                  <a:pt x="0" y="0"/>
                </a:moveTo>
                <a:lnTo>
                  <a:pt x="1920046" y="0"/>
                </a:lnTo>
                <a:lnTo>
                  <a:pt x="2073583" y="153538"/>
                </a:lnTo>
                <a:lnTo>
                  <a:pt x="1920046" y="307075"/>
                </a:lnTo>
                <a:lnTo>
                  <a:pt x="0" y="307075"/>
                </a:lnTo>
                <a:lnTo>
                  <a:pt x="153538" y="153538"/>
                </a:lnTo>
                <a:lnTo>
                  <a:pt x="0" y="0"/>
                </a:lnTo>
                <a:close/>
              </a:path>
            </a:pathLst>
          </a:custGeom>
          <a:solidFill>
            <a:srgbClr val="FF877D">
              <a:alpha val="59216"/>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7159" tIns="14003" rIns="129155" bIns="14003" numCol="1" spcCol="1270" anchor="ctr" anchorCtr="0">
            <a:noAutofit/>
          </a:bodyPr>
          <a:lstStyle/>
          <a:p>
            <a:pPr algn="ctr" defTabSz="466714" latinLnBrk="0">
              <a:lnSpc>
                <a:spcPct val="90000"/>
              </a:lnSpc>
              <a:spcBef>
                <a:spcPct val="0"/>
              </a:spcBef>
              <a:spcAft>
                <a:spcPct val="35000"/>
              </a:spcAft>
            </a:pPr>
            <a:r>
              <a:rPr lang="en-US" sz="900" b="1" dirty="0">
                <a:solidFill>
                  <a:prstClr val="black"/>
                </a:solidFill>
              </a:rPr>
              <a:t>DATA PREPROCESSING</a:t>
            </a:r>
          </a:p>
        </p:txBody>
      </p:sp>
      <p:pic>
        <p:nvPicPr>
          <p:cNvPr id="15" name="Picture 14">
            <a:extLst>
              <a:ext uri="{FF2B5EF4-FFF2-40B4-BE49-F238E27FC236}">
                <a16:creationId xmlns:a16="http://schemas.microsoft.com/office/drawing/2014/main" id="{2B032D11-E093-6C43-B78D-830E44463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7544" cy="487778"/>
          </a:xfrm>
          <a:prstGeom prst="rect">
            <a:avLst/>
          </a:prstGeom>
        </p:spPr>
      </p:pic>
    </p:spTree>
    <p:extLst>
      <p:ext uri="{BB962C8B-B14F-4D97-AF65-F5344CB8AC3E}">
        <p14:creationId xmlns:p14="http://schemas.microsoft.com/office/powerpoint/2010/main" val="3122073748"/>
      </p:ext>
    </p:extLst>
  </p:cSld>
  <p:clrMapOvr>
    <a:masterClrMapping/>
  </p:clrMapOvr>
</p:sld>
</file>

<file path=ppt/theme/theme1.xml><?xml version="1.0" encoding="utf-8"?>
<a:theme xmlns:a="http://schemas.openxmlformats.org/drawingml/2006/main" name="Cover and End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Section Break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Office Theme">
  <a:themeElements>
    <a:clrScheme name="Custom 130">
      <a:dk1>
        <a:sysClr val="windowText" lastClr="000000"/>
      </a:dk1>
      <a:lt1>
        <a:sysClr val="window" lastClr="FFFFFF"/>
      </a:lt1>
      <a:dk2>
        <a:srgbClr val="757070"/>
      </a:dk2>
      <a:lt2>
        <a:srgbClr val="E7E6E6"/>
      </a:lt2>
      <a:accent1>
        <a:srgbClr val="DB615C"/>
      </a:accent1>
      <a:accent2>
        <a:srgbClr val="5CA683"/>
      </a:accent2>
      <a:accent3>
        <a:srgbClr val="F1B72D"/>
      </a:accent3>
      <a:accent4>
        <a:srgbClr val="DB615C"/>
      </a:accent4>
      <a:accent5>
        <a:srgbClr val="5CA683"/>
      </a:accent5>
      <a:accent6>
        <a:srgbClr val="F1B72D"/>
      </a:accent6>
      <a:hlink>
        <a:srgbClr val="0563C1"/>
      </a:hlink>
      <a:folHlink>
        <a:srgbClr val="954F72"/>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31095</TotalTime>
  <Words>2540</Words>
  <Application>Microsoft Macintosh PowerPoint</Application>
  <PresentationFormat>On-screen Show (16:9)</PresentationFormat>
  <Paragraphs>355</Paragraphs>
  <Slides>29</Slides>
  <Notes>3</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29</vt:i4>
      </vt:variant>
    </vt:vector>
  </HeadingPairs>
  <TitlesOfParts>
    <vt:vector size="41" baseType="lpstr">
      <vt:lpstr>Hiragino Mincho Pro W3</vt:lpstr>
      <vt:lpstr>Hiragino Mincho Pro W6</vt:lpstr>
      <vt:lpstr>맑은 고딕</vt:lpstr>
      <vt:lpstr>Arial</vt:lpstr>
      <vt:lpstr>Calibri Light</vt:lpstr>
      <vt:lpstr>Segoe UI</vt:lpstr>
      <vt:lpstr>Wingdings</vt:lpstr>
      <vt:lpstr>Cover and End Slide Master</vt:lpstr>
      <vt:lpstr>Contents Slide Master</vt:lpstr>
      <vt:lpstr>Section Break Slide Master</vt:lpstr>
      <vt:lpstr>1_Section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Gaurav Singh</cp:lastModifiedBy>
  <cp:revision>1361</cp:revision>
  <dcterms:created xsi:type="dcterms:W3CDTF">2016-11-07T07:00:36Z</dcterms:created>
  <dcterms:modified xsi:type="dcterms:W3CDTF">2020-09-27T18:15:26Z</dcterms:modified>
</cp:coreProperties>
</file>